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3" r:id="rId3"/>
    <p:sldId id="277" r:id="rId4"/>
    <p:sldId id="257" r:id="rId5"/>
    <p:sldId id="264" r:id="rId6"/>
    <p:sldId id="265" r:id="rId7"/>
    <p:sldId id="258" r:id="rId8"/>
    <p:sldId id="266" r:id="rId9"/>
    <p:sldId id="267" r:id="rId10"/>
    <p:sldId id="259" r:id="rId11"/>
    <p:sldId id="269" r:id="rId12"/>
    <p:sldId id="270" r:id="rId13"/>
    <p:sldId id="260" r:id="rId14"/>
    <p:sldId id="271" r:id="rId15"/>
    <p:sldId id="272" r:id="rId16"/>
    <p:sldId id="261" r:id="rId17"/>
    <p:sldId id="273" r:id="rId18"/>
    <p:sldId id="274" r:id="rId19"/>
    <p:sldId id="262" r:id="rId20"/>
    <p:sldId id="275" r:id="rId21"/>
    <p:sldId id="276" r:id="rId22"/>
    <p:sldId id="278" r:id="rId23"/>
    <p:sldId id="279"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2A92"/>
    <a:srgbClr val="B7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Açık Stil 2 - Vurgu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9A3380-D410-E617-C304-2D9ECE5CFBF0}"/>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de-DE"/>
          </a:p>
        </p:txBody>
      </p:sp>
      <p:sp>
        <p:nvSpPr>
          <p:cNvPr id="3" name="Alt Başlık 2">
            <a:extLst>
              <a:ext uri="{FF2B5EF4-FFF2-40B4-BE49-F238E27FC236}">
                <a16:creationId xmlns:a16="http://schemas.microsoft.com/office/drawing/2014/main" id="{CF642011-DD90-44C2-4B76-3897920672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de-DE"/>
          </a:p>
        </p:txBody>
      </p:sp>
      <p:sp>
        <p:nvSpPr>
          <p:cNvPr id="4" name="Veri Yer Tutucusu 3">
            <a:extLst>
              <a:ext uri="{FF2B5EF4-FFF2-40B4-BE49-F238E27FC236}">
                <a16:creationId xmlns:a16="http://schemas.microsoft.com/office/drawing/2014/main" id="{B6A038A7-5D9D-9C49-74DE-8384B2B8B270}"/>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62136874-7381-BC1B-03C1-45CF5B0AA21F}"/>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4A6348BD-BAEB-5EF5-6FBE-D624E8284805}"/>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2338306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75E591F-F80F-9DD6-AAD1-A5B0A48103D5}"/>
              </a:ext>
            </a:extLst>
          </p:cNvPr>
          <p:cNvSpPr>
            <a:spLocks noGrp="1"/>
          </p:cNvSpPr>
          <p:nvPr>
            <p:ph type="title"/>
          </p:nvPr>
        </p:nvSpPr>
        <p:spPr/>
        <p:txBody>
          <a:bodyPr/>
          <a:lstStyle/>
          <a:p>
            <a:r>
              <a:rPr lang="tr-TR"/>
              <a:t>Asıl başlık stilini düzenlemek için tıklayın</a:t>
            </a:r>
            <a:endParaRPr lang="de-DE"/>
          </a:p>
        </p:txBody>
      </p:sp>
      <p:sp>
        <p:nvSpPr>
          <p:cNvPr id="3" name="Dikey Metin Yer Tutucusu 2">
            <a:extLst>
              <a:ext uri="{FF2B5EF4-FFF2-40B4-BE49-F238E27FC236}">
                <a16:creationId xmlns:a16="http://schemas.microsoft.com/office/drawing/2014/main" id="{5CEDF9A3-6455-1A47-5BBD-B6A574B47171}"/>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ADEEAF4A-7D85-FBFF-D35E-A2A446A7A287}"/>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58C3B427-2971-C25B-B91B-48239825D405}"/>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D65938C4-E02A-6E7F-E404-81AF7BBD31AC}"/>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979706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C592C018-524B-CF4E-4609-60B5BFBC5637}"/>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de-DE"/>
          </a:p>
        </p:txBody>
      </p:sp>
      <p:sp>
        <p:nvSpPr>
          <p:cNvPr id="3" name="Dikey Metin Yer Tutucusu 2">
            <a:extLst>
              <a:ext uri="{FF2B5EF4-FFF2-40B4-BE49-F238E27FC236}">
                <a16:creationId xmlns:a16="http://schemas.microsoft.com/office/drawing/2014/main" id="{FE5E60E6-E16A-CB51-1B22-674713C5424C}"/>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FDB967F7-2CCB-D961-9A55-95D4E78A3C59}"/>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96956C8F-8154-5086-EBB7-3ACD8C17FF5B}"/>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DA2D3E2E-4B75-5357-7816-632EDAB8606F}"/>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21557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BEDE573-6E4E-461F-944A-9801EB95A1BA}"/>
              </a:ext>
            </a:extLst>
          </p:cNvPr>
          <p:cNvSpPr>
            <a:spLocks noGrp="1"/>
          </p:cNvSpPr>
          <p:nvPr>
            <p:ph type="title"/>
          </p:nvPr>
        </p:nvSpPr>
        <p:spPr/>
        <p:txBody>
          <a:body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9EDB19DE-7F76-A333-F10B-528DA7435B7C}"/>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8D6F3E66-6204-FA8D-2C11-5FAD4B1E8023}"/>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9DDD539F-9B5C-68E6-2149-7A4381110042}"/>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C2DF58EB-DA16-CC2F-99BC-DCE7517F6CDA}"/>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560060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2E4397-C164-DCDE-16DF-1B6C9F699C52}"/>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016D0C61-00F3-39AE-0D8B-1EAB031B24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7102AB4-7EA9-162C-6C3B-63B14D991093}"/>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B99ED596-DEC3-9FF7-F253-427F567C299C}"/>
              </a:ext>
            </a:extLst>
          </p:cNvPr>
          <p:cNvSpPr>
            <a:spLocks noGrp="1"/>
          </p:cNvSpPr>
          <p:nvPr>
            <p:ph type="ftr" sz="quarter" idx="11"/>
          </p:nvPr>
        </p:nvSpPr>
        <p:spPr/>
        <p:txBody>
          <a:bodyPr/>
          <a:lstStyle/>
          <a:p>
            <a:endParaRPr lang="de-DE"/>
          </a:p>
        </p:txBody>
      </p:sp>
      <p:sp>
        <p:nvSpPr>
          <p:cNvPr id="6" name="Slayt Numarası Yer Tutucusu 5">
            <a:extLst>
              <a:ext uri="{FF2B5EF4-FFF2-40B4-BE49-F238E27FC236}">
                <a16:creationId xmlns:a16="http://schemas.microsoft.com/office/drawing/2014/main" id="{C0751727-1774-A207-4E39-87D7D4D72088}"/>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963767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74E7AD8-4A57-E877-0D52-E1548683A8C5}"/>
              </a:ext>
            </a:extLst>
          </p:cNvPr>
          <p:cNvSpPr>
            <a:spLocks noGrp="1"/>
          </p:cNvSpPr>
          <p:nvPr>
            <p:ph type="title"/>
          </p:nvPr>
        </p:nvSpPr>
        <p:spPr/>
        <p:txBody>
          <a:body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EF06F384-A290-0BE0-65F8-487B20200BE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İçerik Yer Tutucusu 3">
            <a:extLst>
              <a:ext uri="{FF2B5EF4-FFF2-40B4-BE49-F238E27FC236}">
                <a16:creationId xmlns:a16="http://schemas.microsoft.com/office/drawing/2014/main" id="{78B60452-2083-083B-5B4F-028D633C4DDB}"/>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5" name="Veri Yer Tutucusu 4">
            <a:extLst>
              <a:ext uri="{FF2B5EF4-FFF2-40B4-BE49-F238E27FC236}">
                <a16:creationId xmlns:a16="http://schemas.microsoft.com/office/drawing/2014/main" id="{5026B383-3B7F-1B43-68EC-3FD9739CB1A4}"/>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6" name="Alt Bilgi Yer Tutucusu 5">
            <a:extLst>
              <a:ext uri="{FF2B5EF4-FFF2-40B4-BE49-F238E27FC236}">
                <a16:creationId xmlns:a16="http://schemas.microsoft.com/office/drawing/2014/main" id="{243CC280-1E1C-8A5C-3E69-81A1610884EC}"/>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287B1E76-EBB9-B45B-292D-99FF0BDAFD26}"/>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729349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94E412-E1C5-7469-AA44-D63BE9DB9A92}"/>
              </a:ext>
            </a:extLst>
          </p:cNvPr>
          <p:cNvSpPr>
            <a:spLocks noGrp="1"/>
          </p:cNvSpPr>
          <p:nvPr>
            <p:ph type="title"/>
          </p:nvPr>
        </p:nvSpPr>
        <p:spPr>
          <a:xfrm>
            <a:off x="839788" y="365125"/>
            <a:ext cx="10515600" cy="1325563"/>
          </a:xfrm>
        </p:spPr>
        <p:txBody>
          <a:body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921D062C-30F0-3098-864A-176EC9FA6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9DC6ACF9-4E8F-18EF-2577-6C86DFC82EC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5" name="Metin Yer Tutucusu 4">
            <a:extLst>
              <a:ext uri="{FF2B5EF4-FFF2-40B4-BE49-F238E27FC236}">
                <a16:creationId xmlns:a16="http://schemas.microsoft.com/office/drawing/2014/main" id="{9F79FA69-63EE-BAB4-A373-6C22B8701B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2A235234-123A-7D41-E1B2-2B0F8C3B7A4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7" name="Veri Yer Tutucusu 6">
            <a:extLst>
              <a:ext uri="{FF2B5EF4-FFF2-40B4-BE49-F238E27FC236}">
                <a16:creationId xmlns:a16="http://schemas.microsoft.com/office/drawing/2014/main" id="{80668C04-A4EE-0842-4212-8BE412C262A5}"/>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8" name="Alt Bilgi Yer Tutucusu 7">
            <a:extLst>
              <a:ext uri="{FF2B5EF4-FFF2-40B4-BE49-F238E27FC236}">
                <a16:creationId xmlns:a16="http://schemas.microsoft.com/office/drawing/2014/main" id="{EBBD8BE9-1FD4-A7B8-2CA7-3C8C78793918}"/>
              </a:ext>
            </a:extLst>
          </p:cNvPr>
          <p:cNvSpPr>
            <a:spLocks noGrp="1"/>
          </p:cNvSpPr>
          <p:nvPr>
            <p:ph type="ftr" sz="quarter" idx="11"/>
          </p:nvPr>
        </p:nvSpPr>
        <p:spPr/>
        <p:txBody>
          <a:bodyPr/>
          <a:lstStyle/>
          <a:p>
            <a:endParaRPr lang="de-DE"/>
          </a:p>
        </p:txBody>
      </p:sp>
      <p:sp>
        <p:nvSpPr>
          <p:cNvPr id="9" name="Slayt Numarası Yer Tutucusu 8">
            <a:extLst>
              <a:ext uri="{FF2B5EF4-FFF2-40B4-BE49-F238E27FC236}">
                <a16:creationId xmlns:a16="http://schemas.microsoft.com/office/drawing/2014/main" id="{4C9E963A-7680-6F21-8E7D-488CCA122E32}"/>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3327729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60963F4-1D72-3483-C7E2-FDDBE29F7DFE}"/>
              </a:ext>
            </a:extLst>
          </p:cNvPr>
          <p:cNvSpPr>
            <a:spLocks noGrp="1"/>
          </p:cNvSpPr>
          <p:nvPr>
            <p:ph type="title"/>
          </p:nvPr>
        </p:nvSpPr>
        <p:spPr/>
        <p:txBody>
          <a:bodyPr/>
          <a:lstStyle/>
          <a:p>
            <a:r>
              <a:rPr lang="tr-TR"/>
              <a:t>Asıl başlık stilini düzenlemek için tıklayın</a:t>
            </a:r>
            <a:endParaRPr lang="de-DE"/>
          </a:p>
        </p:txBody>
      </p:sp>
      <p:sp>
        <p:nvSpPr>
          <p:cNvPr id="3" name="Veri Yer Tutucusu 2">
            <a:extLst>
              <a:ext uri="{FF2B5EF4-FFF2-40B4-BE49-F238E27FC236}">
                <a16:creationId xmlns:a16="http://schemas.microsoft.com/office/drawing/2014/main" id="{3C33FC08-06E5-4DE2-C11E-218486D967CA}"/>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4" name="Alt Bilgi Yer Tutucusu 3">
            <a:extLst>
              <a:ext uri="{FF2B5EF4-FFF2-40B4-BE49-F238E27FC236}">
                <a16:creationId xmlns:a16="http://schemas.microsoft.com/office/drawing/2014/main" id="{55258E0D-A8AA-65F0-166F-20733B88994E}"/>
              </a:ext>
            </a:extLst>
          </p:cNvPr>
          <p:cNvSpPr>
            <a:spLocks noGrp="1"/>
          </p:cNvSpPr>
          <p:nvPr>
            <p:ph type="ftr" sz="quarter" idx="11"/>
          </p:nvPr>
        </p:nvSpPr>
        <p:spPr/>
        <p:txBody>
          <a:bodyPr/>
          <a:lstStyle/>
          <a:p>
            <a:endParaRPr lang="de-DE"/>
          </a:p>
        </p:txBody>
      </p:sp>
      <p:sp>
        <p:nvSpPr>
          <p:cNvPr id="5" name="Slayt Numarası Yer Tutucusu 4">
            <a:extLst>
              <a:ext uri="{FF2B5EF4-FFF2-40B4-BE49-F238E27FC236}">
                <a16:creationId xmlns:a16="http://schemas.microsoft.com/office/drawing/2014/main" id="{978103C2-FC3C-E8A7-5839-3856D6B68096}"/>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31932779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F6B69449-C023-F0C7-D6E5-5BE8030B5FC4}"/>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3" name="Alt Bilgi Yer Tutucusu 2">
            <a:extLst>
              <a:ext uri="{FF2B5EF4-FFF2-40B4-BE49-F238E27FC236}">
                <a16:creationId xmlns:a16="http://schemas.microsoft.com/office/drawing/2014/main" id="{D23F4773-6B7C-0278-D26E-95ED4A54E809}"/>
              </a:ext>
            </a:extLst>
          </p:cNvPr>
          <p:cNvSpPr>
            <a:spLocks noGrp="1"/>
          </p:cNvSpPr>
          <p:nvPr>
            <p:ph type="ftr" sz="quarter" idx="11"/>
          </p:nvPr>
        </p:nvSpPr>
        <p:spPr/>
        <p:txBody>
          <a:bodyPr/>
          <a:lstStyle/>
          <a:p>
            <a:endParaRPr lang="de-DE"/>
          </a:p>
        </p:txBody>
      </p:sp>
      <p:sp>
        <p:nvSpPr>
          <p:cNvPr id="4" name="Slayt Numarası Yer Tutucusu 3">
            <a:extLst>
              <a:ext uri="{FF2B5EF4-FFF2-40B4-BE49-F238E27FC236}">
                <a16:creationId xmlns:a16="http://schemas.microsoft.com/office/drawing/2014/main" id="{86FE1863-E845-A5C4-3A0F-5DDBAAF36664}"/>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332007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4BFC6D-69CA-0270-15C7-2F39467BF951}"/>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de-DE"/>
          </a:p>
        </p:txBody>
      </p:sp>
      <p:sp>
        <p:nvSpPr>
          <p:cNvPr id="3" name="İçerik Yer Tutucusu 2">
            <a:extLst>
              <a:ext uri="{FF2B5EF4-FFF2-40B4-BE49-F238E27FC236}">
                <a16:creationId xmlns:a16="http://schemas.microsoft.com/office/drawing/2014/main" id="{B652F829-A0FE-DD64-0B49-EC4C86AA78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Metin Yer Tutucusu 3">
            <a:extLst>
              <a:ext uri="{FF2B5EF4-FFF2-40B4-BE49-F238E27FC236}">
                <a16:creationId xmlns:a16="http://schemas.microsoft.com/office/drawing/2014/main" id="{1D0BFEB5-F65D-B498-F5FD-D1C7D4DDB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2EDB2E61-4854-218C-B3DF-633F8B9BEDDD}"/>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6" name="Alt Bilgi Yer Tutucusu 5">
            <a:extLst>
              <a:ext uri="{FF2B5EF4-FFF2-40B4-BE49-F238E27FC236}">
                <a16:creationId xmlns:a16="http://schemas.microsoft.com/office/drawing/2014/main" id="{5E6F4CE9-A756-E12C-9CAF-56E059517CF4}"/>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B9F45CFF-0BAB-0695-A236-DBC22E2E7589}"/>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812071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574E76-6D3C-DFE2-9B17-EA43BCC1517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de-DE"/>
          </a:p>
        </p:txBody>
      </p:sp>
      <p:sp>
        <p:nvSpPr>
          <p:cNvPr id="3" name="Resim Yer Tutucusu 2">
            <a:extLst>
              <a:ext uri="{FF2B5EF4-FFF2-40B4-BE49-F238E27FC236}">
                <a16:creationId xmlns:a16="http://schemas.microsoft.com/office/drawing/2014/main" id="{2DB3766C-B785-5C5B-B665-660770087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Metin Yer Tutucusu 3">
            <a:extLst>
              <a:ext uri="{FF2B5EF4-FFF2-40B4-BE49-F238E27FC236}">
                <a16:creationId xmlns:a16="http://schemas.microsoft.com/office/drawing/2014/main" id="{A601F288-2C06-B6B5-2AD4-2D52A5D36C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D1051BD-DC41-DEFB-3758-D8A355F8998C}"/>
              </a:ext>
            </a:extLst>
          </p:cNvPr>
          <p:cNvSpPr>
            <a:spLocks noGrp="1"/>
          </p:cNvSpPr>
          <p:nvPr>
            <p:ph type="dt" sz="half" idx="10"/>
          </p:nvPr>
        </p:nvSpPr>
        <p:spPr/>
        <p:txBody>
          <a:bodyPr/>
          <a:lstStyle/>
          <a:p>
            <a:fld id="{A191F03E-4DD0-4F18-A06F-F6CDDF944F85}" type="datetimeFigureOut">
              <a:rPr lang="de-DE" smtClean="0"/>
              <a:t>11.06.2023</a:t>
            </a:fld>
            <a:endParaRPr lang="de-DE"/>
          </a:p>
        </p:txBody>
      </p:sp>
      <p:sp>
        <p:nvSpPr>
          <p:cNvPr id="6" name="Alt Bilgi Yer Tutucusu 5">
            <a:extLst>
              <a:ext uri="{FF2B5EF4-FFF2-40B4-BE49-F238E27FC236}">
                <a16:creationId xmlns:a16="http://schemas.microsoft.com/office/drawing/2014/main" id="{19C6D74E-411D-5ADA-F862-EDCEB7E958CF}"/>
              </a:ext>
            </a:extLst>
          </p:cNvPr>
          <p:cNvSpPr>
            <a:spLocks noGrp="1"/>
          </p:cNvSpPr>
          <p:nvPr>
            <p:ph type="ftr" sz="quarter" idx="11"/>
          </p:nvPr>
        </p:nvSpPr>
        <p:spPr/>
        <p:txBody>
          <a:bodyPr/>
          <a:lstStyle/>
          <a:p>
            <a:endParaRPr lang="de-DE"/>
          </a:p>
        </p:txBody>
      </p:sp>
      <p:sp>
        <p:nvSpPr>
          <p:cNvPr id="7" name="Slayt Numarası Yer Tutucusu 6">
            <a:extLst>
              <a:ext uri="{FF2B5EF4-FFF2-40B4-BE49-F238E27FC236}">
                <a16:creationId xmlns:a16="http://schemas.microsoft.com/office/drawing/2014/main" id="{E286E365-8CEA-8841-A2C7-7A36853A0630}"/>
              </a:ext>
            </a:extLst>
          </p:cNvPr>
          <p:cNvSpPr>
            <a:spLocks noGrp="1"/>
          </p:cNvSpPr>
          <p:nvPr>
            <p:ph type="sldNum" sz="quarter" idx="12"/>
          </p:nvPr>
        </p:nvSpPr>
        <p:spPr/>
        <p:txBody>
          <a:bodyPr/>
          <a:lstStyle/>
          <a:p>
            <a:fld id="{F1CDD532-06A6-4E33-A1CD-357994E38CFC}" type="slidenum">
              <a:rPr lang="de-DE" smtClean="0"/>
              <a:t>‹#›</a:t>
            </a:fld>
            <a:endParaRPr lang="de-DE"/>
          </a:p>
        </p:txBody>
      </p:sp>
    </p:spTree>
    <p:extLst>
      <p:ext uri="{BB962C8B-B14F-4D97-AF65-F5344CB8AC3E}">
        <p14:creationId xmlns:p14="http://schemas.microsoft.com/office/powerpoint/2010/main" val="1275057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8689C372-2E71-A740-E918-E266A34237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de-DE"/>
          </a:p>
        </p:txBody>
      </p:sp>
      <p:sp>
        <p:nvSpPr>
          <p:cNvPr id="3" name="Metin Yer Tutucusu 2">
            <a:extLst>
              <a:ext uri="{FF2B5EF4-FFF2-40B4-BE49-F238E27FC236}">
                <a16:creationId xmlns:a16="http://schemas.microsoft.com/office/drawing/2014/main" id="{F7F63AD2-050D-FDD9-901F-8F32088B5C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de-DE"/>
          </a:p>
        </p:txBody>
      </p:sp>
      <p:sp>
        <p:nvSpPr>
          <p:cNvPr id="4" name="Veri Yer Tutucusu 3">
            <a:extLst>
              <a:ext uri="{FF2B5EF4-FFF2-40B4-BE49-F238E27FC236}">
                <a16:creationId xmlns:a16="http://schemas.microsoft.com/office/drawing/2014/main" id="{A67CA434-67A4-194B-2FAF-779D918CDB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1F03E-4DD0-4F18-A06F-F6CDDF944F85}" type="datetimeFigureOut">
              <a:rPr lang="de-DE" smtClean="0"/>
              <a:t>11.06.2023</a:t>
            </a:fld>
            <a:endParaRPr lang="de-DE"/>
          </a:p>
        </p:txBody>
      </p:sp>
      <p:sp>
        <p:nvSpPr>
          <p:cNvPr id="5" name="Alt Bilgi Yer Tutucusu 4">
            <a:extLst>
              <a:ext uri="{FF2B5EF4-FFF2-40B4-BE49-F238E27FC236}">
                <a16:creationId xmlns:a16="http://schemas.microsoft.com/office/drawing/2014/main" id="{8BA4BA51-A1C7-0241-2ABC-85DBCDD120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ayt Numarası Yer Tutucusu 5">
            <a:extLst>
              <a:ext uri="{FF2B5EF4-FFF2-40B4-BE49-F238E27FC236}">
                <a16:creationId xmlns:a16="http://schemas.microsoft.com/office/drawing/2014/main" id="{6EF514E2-1939-F4E4-C232-19B08B241D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CDD532-06A6-4E33-A1CD-357994E38CFC}" type="slidenum">
              <a:rPr lang="de-DE" smtClean="0"/>
              <a:t>‹#›</a:t>
            </a:fld>
            <a:endParaRPr lang="de-DE"/>
          </a:p>
        </p:txBody>
      </p:sp>
    </p:spTree>
    <p:extLst>
      <p:ext uri="{BB962C8B-B14F-4D97-AF65-F5344CB8AC3E}">
        <p14:creationId xmlns:p14="http://schemas.microsoft.com/office/powerpoint/2010/main" val="1204761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Video 39" descr="Animated Driven Car">
            <a:extLst>
              <a:ext uri="{FF2B5EF4-FFF2-40B4-BE49-F238E27FC236}">
                <a16:creationId xmlns:a16="http://schemas.microsoft.com/office/drawing/2014/main" id="{76C71377-C63C-BDFB-7985-E6F7262FE9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225073"/>
            <a:ext cx="12191999" cy="6857990"/>
          </a:xfrm>
          <a:prstGeom prst="rect">
            <a:avLst/>
          </a:prstGeom>
        </p:spPr>
      </p:pic>
      <p:sp>
        <p:nvSpPr>
          <p:cNvPr id="2" name="Başlık 1">
            <a:extLst>
              <a:ext uri="{FF2B5EF4-FFF2-40B4-BE49-F238E27FC236}">
                <a16:creationId xmlns:a16="http://schemas.microsoft.com/office/drawing/2014/main" id="{F8B87EF3-5464-3D44-DB7D-F44FC471D533}"/>
              </a:ext>
            </a:extLst>
          </p:cNvPr>
          <p:cNvSpPr>
            <a:spLocks noGrp="1"/>
          </p:cNvSpPr>
          <p:nvPr>
            <p:ph type="ctrTitle"/>
          </p:nvPr>
        </p:nvSpPr>
        <p:spPr>
          <a:xfrm>
            <a:off x="1097280" y="168812"/>
            <a:ext cx="10058400" cy="1024948"/>
          </a:xfrm>
          <a:effectLst>
            <a:outerShdw blurRad="50800" dist="38100" dir="2700000" algn="tl" rotWithShape="0">
              <a:prstClr val="black">
                <a:alpha val="40000"/>
              </a:prstClr>
            </a:outerShdw>
          </a:effectLst>
        </p:spPr>
        <p:txBody>
          <a:bodyPr>
            <a:normAutofit/>
          </a:bodyPr>
          <a:lstStyle/>
          <a:p>
            <a:r>
              <a:rPr lang="tr-TR" sz="5400" dirty="0">
                <a:solidFill>
                  <a:srgbClr val="FFFFFF"/>
                </a:solidFill>
                <a:latin typeface="Bauhaus 93" panose="04030905020B02020C02" pitchFamily="82" charset="0"/>
              </a:rPr>
              <a:t>AUTOWASCH TERMINE</a:t>
            </a:r>
            <a:endParaRPr lang="de-DE" sz="5400" dirty="0">
              <a:solidFill>
                <a:srgbClr val="FFFFFF"/>
              </a:solidFill>
              <a:latin typeface="Bauhaus 93" panose="04030905020B02020C02" pitchFamily="82" charset="0"/>
            </a:endParaRPr>
          </a:p>
        </p:txBody>
      </p:sp>
      <p:sp>
        <p:nvSpPr>
          <p:cNvPr id="3" name="Alt Başlık 2">
            <a:extLst>
              <a:ext uri="{FF2B5EF4-FFF2-40B4-BE49-F238E27FC236}">
                <a16:creationId xmlns:a16="http://schemas.microsoft.com/office/drawing/2014/main" id="{DA09B8D1-0693-2FFD-19A5-34797F6504A5}"/>
              </a:ext>
            </a:extLst>
          </p:cNvPr>
          <p:cNvSpPr>
            <a:spLocks noGrp="1"/>
          </p:cNvSpPr>
          <p:nvPr>
            <p:ph type="subTitle" idx="1"/>
          </p:nvPr>
        </p:nvSpPr>
        <p:spPr>
          <a:xfrm>
            <a:off x="1097280" y="1183991"/>
            <a:ext cx="10058400" cy="1282707"/>
          </a:xfrm>
          <a:effectLst>
            <a:outerShdw blurRad="50800" dist="38100" dir="2700000" algn="tl" rotWithShape="0">
              <a:prstClr val="black">
                <a:alpha val="40000"/>
              </a:prstClr>
            </a:outerShdw>
          </a:effectLst>
        </p:spPr>
        <p:txBody>
          <a:bodyPr>
            <a:normAutofit/>
          </a:bodyPr>
          <a:lstStyle/>
          <a:p>
            <a:r>
              <a:rPr lang="de-DE" sz="2200" b="0" i="0" dirty="0">
                <a:solidFill>
                  <a:schemeClr val="bg1"/>
                </a:solidFill>
                <a:effectLst/>
                <a:latin typeface="gg sans"/>
              </a:rPr>
              <a:t>𝕷𝖔𝖙𝖙𝖔 𝕮𝖗𝖊𝖜</a:t>
            </a:r>
            <a:endParaRPr lang="tr-TR" sz="2200" dirty="0">
              <a:solidFill>
                <a:schemeClr val="bg1"/>
              </a:solidFill>
            </a:endParaRPr>
          </a:p>
          <a:p>
            <a:r>
              <a:rPr lang="tr-TR" sz="2200" dirty="0">
                <a:solidFill>
                  <a:schemeClr val="bg1"/>
                </a:solidFill>
                <a:latin typeface="Bierstadt" panose="020B0004020202020204" pitchFamily="34" charset="0"/>
              </a:rPr>
              <a:t>Hüseyin Tuğşad ŞEN 200503047</a:t>
            </a:r>
          </a:p>
          <a:p>
            <a:r>
              <a:rPr lang="tr-TR" sz="2200" dirty="0">
                <a:solidFill>
                  <a:schemeClr val="bg1"/>
                </a:solidFill>
                <a:latin typeface="Bierstadt" panose="020B0004020202020204" pitchFamily="34" charset="0"/>
              </a:rPr>
              <a:t>Mert Ali HANBAY 200503009</a:t>
            </a:r>
            <a:endParaRPr lang="de-DE" sz="2200" dirty="0">
              <a:solidFill>
                <a:schemeClr val="bg1"/>
              </a:solidFill>
              <a:latin typeface="Bierstadt" panose="020B0004020202020204" pitchFamily="34" charset="0"/>
            </a:endParaRPr>
          </a:p>
        </p:txBody>
      </p:sp>
    </p:spTree>
    <p:extLst>
      <p:ext uri="{BB962C8B-B14F-4D97-AF65-F5344CB8AC3E}">
        <p14:creationId xmlns:p14="http://schemas.microsoft.com/office/powerpoint/2010/main" val="344420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0"/>
                                        </p:tgtEl>
                                      </p:cBhvr>
                                    </p:cmd>
                                  </p:childTnLst>
                                </p:cTn>
                              </p:par>
                              <p:par>
                                <p:cTn id="7" presetID="10" presetClass="entr" presetSubtype="0" fill="hold" grpId="0" nodeType="withEffect">
                                  <p:stCondLst>
                                    <p:cond delay="1000"/>
                                  </p:stCondLst>
                                  <p:iterate>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0"/>
                                        </p:tgtEl>
                                      </p:cBhvr>
                                    </p:cmd>
                                  </p:childTnLst>
                                </p:cTn>
                              </p:par>
                            </p:childTnLst>
                          </p:cTn>
                        </p:par>
                      </p:childTnLst>
                    </p:cTn>
                  </p:par>
                </p:childTnLst>
              </p:cTn>
              <p:nextCondLst>
                <p:cond evt="onClick" delay="0">
                  <p:tgtEl>
                    <p:spTgt spid="40"/>
                  </p:tgtEl>
                </p:cond>
              </p:nextCondLst>
            </p:seq>
            <p:video>
              <p:cMediaNode mute="1">
                <p:cTn id="15" repeatCount="indefinite" fill="hold" display="0">
                  <p:stCondLst>
                    <p:cond delay="indefinite"/>
                  </p:stCondLst>
                </p:cTn>
                <p:tgtEl>
                  <p:spTgt spid="40"/>
                </p:tgtEl>
              </p:cMediaNode>
            </p:vide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34E3AEB-9F1E-EE3B-6720-AE8220667BBD}"/>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DELETE Termin</a:t>
            </a:r>
          </a:p>
        </p:txBody>
      </p:sp>
      <p:sp>
        <p:nvSpPr>
          <p:cNvPr id="22" name="Rectangle 21">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4" name="Rectangle 23">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Metin kutusu 10">
            <a:extLst>
              <a:ext uri="{FF2B5EF4-FFF2-40B4-BE49-F238E27FC236}">
                <a16:creationId xmlns:a16="http://schemas.microsoft.com/office/drawing/2014/main" id="{C69B175E-6F3C-2B64-18BB-F387B4796688}"/>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de-DE" dirty="0"/>
              <a:t>Wenn auf den Löschen-Button auf dem </a:t>
            </a:r>
            <a:r>
              <a:rPr lang="de-DE" dirty="0" err="1"/>
              <a:t>Autowash</a:t>
            </a:r>
            <a:r>
              <a:rPr lang="de-DE" dirty="0"/>
              <a:t>-</a:t>
            </a:r>
            <a:r>
              <a:rPr lang="tr-TR" dirty="0" err="1"/>
              <a:t>Page</a:t>
            </a:r>
            <a:r>
              <a:rPr lang="de-DE" dirty="0"/>
              <a:t> geklickt wird, kann der Benutzer seine zuvor vereinbarten Termine anzeigen und bei Bedarf stornieren.</a:t>
            </a:r>
            <a:endParaRPr lang="en-US" dirty="0"/>
          </a:p>
        </p:txBody>
      </p:sp>
      <p:pic>
        <p:nvPicPr>
          <p:cNvPr id="5" name="İçerik Yer Tutucusu 4" descr="metin, ekran görüntüsü, yazılım, bilgisayar simgesi içeren bir resim&#10;&#10;Açıklama otomatik olarak oluşturuldu">
            <a:extLst>
              <a:ext uri="{FF2B5EF4-FFF2-40B4-BE49-F238E27FC236}">
                <a16:creationId xmlns:a16="http://schemas.microsoft.com/office/drawing/2014/main" id="{D7FE0F10-DA62-4189-AE96-F2353DEAFBE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1" y="2729397"/>
            <a:ext cx="5085933" cy="3483864"/>
          </a:xfrm>
          <a:prstGeom prst="rect">
            <a:avLst/>
          </a:prstGeom>
        </p:spPr>
      </p:pic>
      <p:pic>
        <p:nvPicPr>
          <p:cNvPr id="13" name="Resim 12">
            <a:extLst>
              <a:ext uri="{FF2B5EF4-FFF2-40B4-BE49-F238E27FC236}">
                <a16:creationId xmlns:a16="http://schemas.microsoft.com/office/drawing/2014/main" id="{AB78B694-4631-B9DF-5F0D-D72A267F843C}"/>
              </a:ext>
            </a:extLst>
          </p:cNvPr>
          <p:cNvPicPr>
            <a:picLocks noChangeAspect="1"/>
          </p:cNvPicPr>
          <p:nvPr/>
        </p:nvPicPr>
        <p:blipFill>
          <a:blip r:embed="rId3"/>
          <a:stretch>
            <a:fillRect/>
          </a:stretch>
        </p:blipFill>
        <p:spPr>
          <a:xfrm>
            <a:off x="6238553" y="2729397"/>
            <a:ext cx="5443538" cy="3483864"/>
          </a:xfrm>
          <a:prstGeom prst="rect">
            <a:avLst/>
          </a:prstGeom>
        </p:spPr>
      </p:pic>
      <p:cxnSp>
        <p:nvCxnSpPr>
          <p:cNvPr id="14" name="Düz Ok Bağlayıcısı 13">
            <a:extLst>
              <a:ext uri="{FF2B5EF4-FFF2-40B4-BE49-F238E27FC236}">
                <a16:creationId xmlns:a16="http://schemas.microsoft.com/office/drawing/2014/main" id="{77A34C8F-63B0-E648-EF08-AABE1F2AD389}"/>
              </a:ext>
            </a:extLst>
          </p:cNvPr>
          <p:cNvCxnSpPr>
            <a:cxnSpLocks/>
          </p:cNvCxnSpPr>
          <p:nvPr/>
        </p:nvCxnSpPr>
        <p:spPr>
          <a:xfrm flipH="1">
            <a:off x="5726924" y="2673283"/>
            <a:ext cx="511629" cy="292567"/>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45515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dirty="0"/>
              <a:t>Termin </a:t>
            </a:r>
            <a:r>
              <a:rPr lang="tr-TR" sz="4000"/>
              <a:t>Interface</a:t>
            </a:r>
            <a:endParaRPr lang="de-DE" sz="4000" dirty="0"/>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2869152672"/>
              </p:ext>
            </p:extLst>
          </p:nvPr>
        </p:nvGraphicFramePr>
        <p:xfrm>
          <a:off x="1746821" y="1737360"/>
          <a:ext cx="8689213" cy="4535426"/>
        </p:xfrm>
        <a:graphic>
          <a:graphicData uri="http://schemas.openxmlformats.org/drawingml/2006/table">
            <a:tbl>
              <a:tblPr firstRow="1" bandRow="1">
                <a:tableStyleId>{21E4AEA4-8DFA-4A89-87EB-49C32662AFE0}</a:tableStyleId>
              </a:tblPr>
              <a:tblGrid>
                <a:gridCol w="2731172">
                  <a:extLst>
                    <a:ext uri="{9D8B030D-6E8A-4147-A177-3AD203B41FA5}">
                      <a16:colId xmlns:a16="http://schemas.microsoft.com/office/drawing/2014/main" val="2198365106"/>
                    </a:ext>
                  </a:extLst>
                </a:gridCol>
                <a:gridCol w="5958041">
                  <a:extLst>
                    <a:ext uri="{9D8B030D-6E8A-4147-A177-3AD203B41FA5}">
                      <a16:colId xmlns:a16="http://schemas.microsoft.com/office/drawing/2014/main" val="3965219679"/>
                    </a:ext>
                  </a:extLst>
                </a:gridCol>
              </a:tblGrid>
              <a:tr h="427494">
                <a:tc>
                  <a:txBody>
                    <a:bodyPr/>
                    <a:lstStyle/>
                    <a:p>
                      <a:r>
                        <a:rPr lang="tr-TR" sz="1900"/>
                        <a:t>Test Name</a:t>
                      </a:r>
                      <a:endParaRPr lang="de-DE" sz="1900"/>
                    </a:p>
                  </a:txBody>
                  <a:tcPr marL="99510" marR="99510" marT="49755" marB="49755"/>
                </a:tc>
                <a:tc>
                  <a:txBody>
                    <a:bodyPr/>
                    <a:lstStyle/>
                    <a:p>
                      <a:r>
                        <a:rPr lang="tr-TR" sz="1900"/>
                        <a:t>Termin database Interface</a:t>
                      </a:r>
                      <a:endParaRPr lang="de-DE" sz="1900"/>
                    </a:p>
                  </a:txBody>
                  <a:tcPr marL="99510" marR="99510" marT="49755" marB="49755"/>
                </a:tc>
                <a:extLst>
                  <a:ext uri="{0D108BD9-81ED-4DB2-BD59-A6C34878D82A}">
                    <a16:rowId xmlns:a16="http://schemas.microsoft.com/office/drawing/2014/main" val="3781996454"/>
                  </a:ext>
                </a:extLst>
              </a:tr>
              <a:tr h="2497549">
                <a:tc>
                  <a:txBody>
                    <a:bodyPr/>
                    <a:lstStyle/>
                    <a:p>
                      <a:r>
                        <a:rPr lang="tr-TR" sz="1900"/>
                        <a:t>Preconditions</a:t>
                      </a:r>
                      <a:endParaRPr lang="de-DE" sz="1900"/>
                    </a:p>
                  </a:txBody>
                  <a:tcPr marL="99510" marR="99510" marT="49755" marB="49755"/>
                </a:tc>
                <a:tc>
                  <a:txBody>
                    <a:bodyPr/>
                    <a:lstStyle/>
                    <a:p>
                      <a:pPr marL="285750" indent="-285750">
                        <a:buFont typeface="Arial" panose="020B0604020202020204" pitchFamily="34" charset="0"/>
                        <a:buChar char="•"/>
                      </a:pPr>
                      <a:r>
                        <a:rPr lang="de-DE" sz="1900"/>
                        <a:t>Bootstrapping Spring Data MongoDB repositories in DEFAULT mode.</a:t>
                      </a:r>
                      <a:endParaRPr lang="tr-TR" sz="1900"/>
                    </a:p>
                    <a:p>
                      <a:pPr marL="285750" indent="-285750">
                        <a:buFont typeface="Arial" panose="020B0604020202020204" pitchFamily="34" charset="0"/>
                        <a:buChar char="•"/>
                      </a:pPr>
                      <a:r>
                        <a:rPr lang="en-US" sz="1900"/>
                        <a:t>Tomcat initialized with port(s): 8080 (http)</a:t>
                      </a:r>
                      <a:endParaRPr lang="tr-TR" sz="1900"/>
                    </a:p>
                    <a:p>
                      <a:pPr marL="285750" indent="-285750">
                        <a:buFont typeface="Arial" panose="020B0604020202020204" pitchFamily="34" charset="0"/>
                        <a:buChar char="•"/>
                      </a:pPr>
                      <a:r>
                        <a:rPr lang="de-DE" sz="1900"/>
                        <a:t>Starting service [Tomcat]</a:t>
                      </a:r>
                      <a:endParaRPr lang="tr-TR" sz="1900"/>
                    </a:p>
                    <a:p>
                      <a:pPr marL="285750" indent="-285750">
                        <a:buFont typeface="Arial" panose="020B0604020202020204" pitchFamily="34" charset="0"/>
                        <a:buChar char="•"/>
                      </a:pPr>
                      <a:r>
                        <a:rPr lang="en-US" sz="1900"/>
                        <a:t>Tomcat started on port(s): 8080 (http) with context path ‘’</a:t>
                      </a:r>
                      <a:endParaRPr lang="tr-TR" sz="1900"/>
                    </a:p>
                    <a:p>
                      <a:pPr marL="285750" indent="-285750">
                        <a:buFont typeface="Arial" panose="020B0604020202020204" pitchFamily="34" charset="0"/>
                        <a:buChar char="•"/>
                      </a:pPr>
                      <a:r>
                        <a:rPr lang="en-US" sz="1900"/>
                        <a:t>Started AutowaschTermineApplication in 2.268 seconds (process running for 3.042)</a:t>
                      </a:r>
                      <a:endParaRPr lang="de-DE" sz="1900"/>
                    </a:p>
                  </a:txBody>
                  <a:tcPr marL="99510" marR="99510" marT="49755" marB="49755"/>
                </a:tc>
                <a:extLst>
                  <a:ext uri="{0D108BD9-81ED-4DB2-BD59-A6C34878D82A}">
                    <a16:rowId xmlns:a16="http://schemas.microsoft.com/office/drawing/2014/main" val="4085686506"/>
                  </a:ext>
                </a:extLst>
              </a:tr>
              <a:tr h="1610383">
                <a:tc>
                  <a:txBody>
                    <a:bodyPr/>
                    <a:lstStyle/>
                    <a:p>
                      <a:r>
                        <a:rPr lang="tr-TR" sz="1900"/>
                        <a:t>Test Steps </a:t>
                      </a:r>
                      <a:endParaRPr lang="de-DE" sz="1900"/>
                    </a:p>
                  </a:txBody>
                  <a:tcPr marL="99510" marR="99510" marT="49755" marB="49755"/>
                </a:tc>
                <a:tc>
                  <a:txBody>
                    <a:bodyPr/>
                    <a:lstStyle/>
                    <a:p>
                      <a:pPr marL="342900" indent="-342900">
                        <a:buFont typeface="+mj-lt"/>
                        <a:buAutoNum type="arabicPeriod"/>
                      </a:pPr>
                      <a:r>
                        <a:rPr lang="tr-TR" sz="1900" dirty="0"/>
                        <a:t>DELETE termin(</a:t>
                      </a:r>
                      <a:r>
                        <a:rPr lang="tr-TR" sz="1900" dirty="0" err="1"/>
                        <a:t>string</a:t>
                      </a:r>
                      <a:r>
                        <a:rPr lang="tr-TR" sz="1900" dirty="0"/>
                        <a:t> id, </a:t>
                      </a:r>
                      <a:r>
                        <a:rPr lang="tr-TR" sz="1900" dirty="0" err="1"/>
                        <a:t>Date</a:t>
                      </a:r>
                      <a:r>
                        <a:rPr lang="tr-TR" sz="1900" dirty="0"/>
                        <a:t> </a:t>
                      </a:r>
                      <a:r>
                        <a:rPr lang="tr-TR" sz="1900" dirty="0" err="1"/>
                        <a:t>terminDate</a:t>
                      </a:r>
                      <a:r>
                        <a:rPr lang="tr-TR" sz="1900" dirty="0"/>
                        <a:t>, </a:t>
                      </a:r>
                      <a:r>
                        <a:rPr lang="tr-TR" sz="1900" dirty="0" err="1"/>
                        <a:t>string</a:t>
                      </a:r>
                      <a:r>
                        <a:rPr lang="tr-TR" sz="1900" dirty="0"/>
                        <a:t> </a:t>
                      </a:r>
                      <a:r>
                        <a:rPr lang="tr-TR" sz="1900" dirty="0" err="1"/>
                        <a:t>phoneNumber</a:t>
                      </a:r>
                      <a:r>
                        <a:rPr lang="tr-TR" sz="1900" dirty="0"/>
                        <a:t>, </a:t>
                      </a:r>
                      <a:r>
                        <a:rPr lang="tr-TR" sz="1900" dirty="0" err="1"/>
                        <a:t>string</a:t>
                      </a:r>
                      <a:r>
                        <a:rPr lang="tr-TR" sz="1900" dirty="0"/>
                        <a:t> </a:t>
                      </a:r>
                      <a:r>
                        <a:rPr lang="tr-TR" sz="1900" dirty="0" err="1"/>
                        <a:t>plateNumber</a:t>
                      </a:r>
                      <a:r>
                        <a:rPr lang="tr-TR" sz="1900" dirty="0"/>
                        <a:t>, </a:t>
                      </a:r>
                      <a:r>
                        <a:rPr lang="tr-TR" sz="1900" dirty="0" err="1"/>
                        <a:t>int</a:t>
                      </a:r>
                      <a:r>
                        <a:rPr lang="tr-TR" sz="1900" dirty="0"/>
                        <a:t> </a:t>
                      </a:r>
                      <a:r>
                        <a:rPr lang="tr-TR" sz="1900" dirty="0" err="1"/>
                        <a:t>autoWaschId</a:t>
                      </a:r>
                      <a:r>
                        <a:rPr lang="tr-TR" sz="1900" dirty="0"/>
                        <a:t>   ) is </a:t>
                      </a:r>
                      <a:r>
                        <a:rPr lang="tr-TR" sz="1900" dirty="0" err="1"/>
                        <a:t>called</a:t>
                      </a:r>
                      <a:endParaRPr lang="tr-TR" sz="1900" dirty="0"/>
                    </a:p>
                    <a:p>
                      <a:pPr marL="342900" indent="-342900">
                        <a:buFont typeface="+mj-lt"/>
                        <a:buAutoNum type="arabicPeriod"/>
                      </a:pPr>
                      <a:r>
                        <a:rPr lang="tr-TR" sz="1900" dirty="0" err="1"/>
                        <a:t>Succes</a:t>
                      </a:r>
                      <a:r>
                        <a:rPr lang="tr-TR" sz="1900" dirty="0"/>
                        <a:t> HTTP </a:t>
                      </a:r>
                      <a:r>
                        <a:rPr lang="tr-TR" sz="1900" dirty="0" err="1"/>
                        <a:t>code</a:t>
                      </a:r>
                      <a:r>
                        <a:rPr lang="tr-TR" sz="1900" dirty="0"/>
                        <a:t> </a:t>
                      </a:r>
                      <a:r>
                        <a:rPr lang="tr-TR" sz="1900" dirty="0" err="1"/>
                        <a:t>expected</a:t>
                      </a:r>
                      <a:r>
                        <a:rPr lang="tr-TR" sz="1900" dirty="0"/>
                        <a:t>.</a:t>
                      </a:r>
                    </a:p>
                  </a:txBody>
                  <a:tcPr marL="99510" marR="99510" marT="49755" marB="49755"/>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2135446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41248" y="334644"/>
            <a:ext cx="10509504" cy="1076914"/>
          </a:xfrm>
        </p:spPr>
        <p:txBody>
          <a:bodyPr anchor="ctr">
            <a:normAutofit/>
          </a:bodyPr>
          <a:lstStyle/>
          <a:p>
            <a:r>
              <a:rPr lang="tr-TR" sz="4000" dirty="0"/>
              <a:t>Termin </a:t>
            </a:r>
            <a:r>
              <a:rPr lang="tr-TR" sz="4000"/>
              <a:t>Interface</a:t>
            </a:r>
            <a:endParaRPr lang="de-DE" sz="4000" dirty="0"/>
          </a:p>
        </p:txBody>
      </p:sp>
      <p:sp>
        <p:nvSpPr>
          <p:cNvPr id="21" name="Rectangle 2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extLst>
              <p:ext uri="{D42A27DB-BD31-4B8C-83A1-F6EECF244321}">
                <p14:modId xmlns:p14="http://schemas.microsoft.com/office/powerpoint/2010/main" val="2072967424"/>
              </p:ext>
            </p:extLst>
          </p:nvPr>
        </p:nvGraphicFramePr>
        <p:xfrm>
          <a:off x="945102" y="1737360"/>
          <a:ext cx="10292652" cy="4535429"/>
        </p:xfrm>
        <a:graphic>
          <a:graphicData uri="http://schemas.openxmlformats.org/drawingml/2006/table">
            <a:tbl>
              <a:tblPr firstRow="1" bandRow="1">
                <a:tableStyleId>{21E4AEA4-8DFA-4A89-87EB-49C32662AFE0}</a:tableStyleId>
              </a:tblPr>
              <a:tblGrid>
                <a:gridCol w="4556481">
                  <a:extLst>
                    <a:ext uri="{9D8B030D-6E8A-4147-A177-3AD203B41FA5}">
                      <a16:colId xmlns:a16="http://schemas.microsoft.com/office/drawing/2014/main" val="3408140366"/>
                    </a:ext>
                  </a:extLst>
                </a:gridCol>
                <a:gridCol w="5736171">
                  <a:extLst>
                    <a:ext uri="{9D8B030D-6E8A-4147-A177-3AD203B41FA5}">
                      <a16:colId xmlns:a16="http://schemas.microsoft.com/office/drawing/2014/main" val="2882300889"/>
                    </a:ext>
                  </a:extLst>
                </a:gridCol>
              </a:tblGrid>
              <a:tr h="588213">
                <a:tc>
                  <a:txBody>
                    <a:bodyPr/>
                    <a:lstStyle/>
                    <a:p>
                      <a:r>
                        <a:rPr lang="tr-TR" sz="2700"/>
                        <a:t>Test Steps</a:t>
                      </a:r>
                      <a:endParaRPr lang="de-DE" sz="2700"/>
                    </a:p>
                  </a:txBody>
                  <a:tcPr marL="140016" marR="140016" marT="70009" marB="70009"/>
                </a:tc>
                <a:tc>
                  <a:txBody>
                    <a:bodyPr/>
                    <a:lstStyle/>
                    <a:p>
                      <a:endParaRPr lang="de-DE" sz="2700"/>
                    </a:p>
                  </a:txBody>
                  <a:tcPr marL="140016" marR="140016" marT="70009" marB="70009"/>
                </a:tc>
                <a:extLst>
                  <a:ext uri="{0D108BD9-81ED-4DB2-BD59-A6C34878D82A}">
                    <a16:rowId xmlns:a16="http://schemas.microsoft.com/office/drawing/2014/main" val="2521937773"/>
                  </a:ext>
                </a:extLst>
              </a:tr>
              <a:tr h="633947">
                <a:tc>
                  <a:txBody>
                    <a:bodyPr/>
                    <a:lstStyle/>
                    <a:p>
                      <a:r>
                        <a:rPr lang="tr-TR" sz="2700"/>
                        <a:t>Post-Condition</a:t>
                      </a:r>
                      <a:endParaRPr lang="de-DE" sz="2700"/>
                    </a:p>
                  </a:txBody>
                  <a:tcPr marL="140016" marR="140016" marT="70009" marB="70009"/>
                </a:tc>
                <a:tc>
                  <a:txBody>
                    <a:bodyPr/>
                    <a:lstStyle/>
                    <a:p>
                      <a:r>
                        <a:rPr lang="de-DE" sz="3000" dirty="0"/>
                        <a:t>HTTP</a:t>
                      </a:r>
                      <a:r>
                        <a:rPr lang="tr-TR" sz="3000" dirty="0"/>
                        <a:t>.</a:t>
                      </a:r>
                      <a:r>
                        <a:rPr lang="tr-TR" sz="3000" dirty="0" err="1"/>
                        <a:t>StatusOK</a:t>
                      </a:r>
                      <a:r>
                        <a:rPr lang="tr-TR" sz="3000" dirty="0"/>
                        <a:t>(200)</a:t>
                      </a:r>
                      <a:endParaRPr lang="de-DE" sz="2700" dirty="0"/>
                    </a:p>
                  </a:txBody>
                  <a:tcPr marL="140016" marR="140016" marT="70009" marB="70009"/>
                </a:tc>
                <a:extLst>
                  <a:ext uri="{0D108BD9-81ED-4DB2-BD59-A6C34878D82A}">
                    <a16:rowId xmlns:a16="http://schemas.microsoft.com/office/drawing/2014/main" val="1646522328"/>
                  </a:ext>
                </a:extLst>
              </a:tr>
              <a:tr h="1548630">
                <a:tc>
                  <a:txBody>
                    <a:bodyPr/>
                    <a:lstStyle/>
                    <a:p>
                      <a:r>
                        <a:rPr lang="tr-TR" sz="2700"/>
                        <a:t>Test Data</a:t>
                      </a:r>
                      <a:endParaRPr lang="de-DE" sz="2700"/>
                    </a:p>
                  </a:txBody>
                  <a:tcPr marL="140016" marR="140016" marT="70009" marB="70009"/>
                </a:tc>
                <a:tc>
                  <a:txBody>
                    <a:bodyPr/>
                    <a:lstStyle/>
                    <a:p>
                      <a:r>
                        <a:rPr lang="en-US" sz="2800" b="0" i="0" kern="1200" dirty="0">
                          <a:solidFill>
                            <a:schemeClr val="dk1"/>
                          </a:solidFill>
                          <a:effectLst/>
                          <a:latin typeface="+mn-lt"/>
                          <a:ea typeface="+mn-ea"/>
                          <a:cs typeface="+mn-cs"/>
                        </a:rPr>
                        <a:t>{</a:t>
                      </a:r>
                    </a:p>
                    <a:p>
                      <a:r>
                        <a:rPr lang="en-US" sz="2800" b="0" i="0" kern="1200" dirty="0">
                          <a:solidFill>
                            <a:schemeClr val="dk1"/>
                          </a:solidFill>
                          <a:effectLst/>
                          <a:latin typeface="+mn-lt"/>
                          <a:ea typeface="+mn-ea"/>
                          <a:cs typeface="+mn-cs"/>
                        </a:rPr>
                        <a:t>  “id”: “</a:t>
                      </a:r>
                      <a:r>
                        <a:rPr lang="tr-TR" sz="2800" b="0" i="0" kern="1200" dirty="0">
                          <a:solidFill>
                            <a:schemeClr val="dk1"/>
                          </a:solidFill>
                          <a:effectLst/>
                          <a:latin typeface="+mn-lt"/>
                          <a:ea typeface="+mn-ea"/>
                          <a:cs typeface="+mn-cs"/>
                        </a:rPr>
                        <a:t>6479f42ac05d1e1f014c9299</a:t>
                      </a:r>
                      <a:r>
                        <a:rPr lang="en-US" sz="2800" b="0" i="0" kern="1200" dirty="0">
                          <a:solidFill>
                            <a:schemeClr val="dk1"/>
                          </a:solidFill>
                          <a:effectLst/>
                          <a:latin typeface="+mn-lt"/>
                          <a:ea typeface="+mn-ea"/>
                          <a:cs typeface="+mn-cs"/>
                        </a:rPr>
                        <a:t>”</a:t>
                      </a:r>
                    </a:p>
                    <a:p>
                      <a:r>
                        <a:rPr lang="en-US" sz="2800" b="0" i="0" kern="1200" dirty="0">
                          <a:solidFill>
                            <a:schemeClr val="dk1"/>
                          </a:solidFill>
                          <a:effectLst/>
                          <a:latin typeface="+mn-lt"/>
                          <a:ea typeface="+mn-ea"/>
                          <a:cs typeface="+mn-cs"/>
                        </a:rPr>
                        <a:t>}</a:t>
                      </a:r>
                      <a:endParaRPr lang="de-DE" sz="2800" dirty="0"/>
                    </a:p>
                  </a:txBody>
                  <a:tcPr marL="140016" marR="140016" marT="70009" marB="70009"/>
                </a:tc>
                <a:extLst>
                  <a:ext uri="{0D108BD9-81ED-4DB2-BD59-A6C34878D82A}">
                    <a16:rowId xmlns:a16="http://schemas.microsoft.com/office/drawing/2014/main" val="631299573"/>
                  </a:ext>
                </a:extLst>
              </a:tr>
              <a:tr h="588213">
                <a:tc>
                  <a:txBody>
                    <a:bodyPr/>
                    <a:lstStyle/>
                    <a:p>
                      <a:r>
                        <a:rPr lang="tr-TR" sz="2700" dirty="0" err="1"/>
                        <a:t>Expected</a:t>
                      </a:r>
                      <a:r>
                        <a:rPr lang="tr-TR" sz="2700" dirty="0"/>
                        <a:t> </a:t>
                      </a:r>
                      <a:r>
                        <a:rPr lang="tr-TR" sz="2700" dirty="0" err="1"/>
                        <a:t>Result</a:t>
                      </a:r>
                      <a:endParaRPr lang="de-DE" sz="2700" dirty="0"/>
                    </a:p>
                  </a:txBody>
                  <a:tcPr marL="140016" marR="140016" marT="70009" marB="70009"/>
                </a:tc>
                <a:tc>
                  <a:txBody>
                    <a:bodyPr/>
                    <a:lstStyle/>
                    <a:p>
                      <a:r>
                        <a:rPr lang="en-US" sz="1900" dirty="0"/>
                        <a:t>{}</a:t>
                      </a:r>
                      <a:endParaRPr lang="de-DE" sz="1900" dirty="0"/>
                    </a:p>
                  </a:txBody>
                  <a:tcPr marL="140016" marR="140016" marT="70009" marB="70009"/>
                </a:tc>
                <a:extLst>
                  <a:ext uri="{0D108BD9-81ED-4DB2-BD59-A6C34878D82A}">
                    <a16:rowId xmlns:a16="http://schemas.microsoft.com/office/drawing/2014/main" val="4285202279"/>
                  </a:ext>
                </a:extLst>
              </a:tr>
              <a:tr h="588213">
                <a:tc>
                  <a:txBody>
                    <a:bodyPr/>
                    <a:lstStyle/>
                    <a:p>
                      <a:r>
                        <a:rPr lang="tr-TR" sz="2700"/>
                        <a:t>Actual Result</a:t>
                      </a:r>
                      <a:endParaRPr lang="de-DE" sz="2700"/>
                    </a:p>
                  </a:txBody>
                  <a:tcPr marL="140016" marR="140016" marT="70009" marB="70009"/>
                </a:tc>
                <a:tc>
                  <a:txBody>
                    <a:bodyPr/>
                    <a:lstStyle/>
                    <a:p>
                      <a:r>
                        <a:rPr lang="en-US" sz="1900"/>
                        <a:t>{}</a:t>
                      </a:r>
                      <a:endParaRPr lang="de-DE" sz="1900"/>
                    </a:p>
                  </a:txBody>
                  <a:tcPr marL="140016" marR="140016" marT="70009" marB="70009"/>
                </a:tc>
                <a:extLst>
                  <a:ext uri="{0D108BD9-81ED-4DB2-BD59-A6C34878D82A}">
                    <a16:rowId xmlns:a16="http://schemas.microsoft.com/office/drawing/2014/main" val="1629613821"/>
                  </a:ext>
                </a:extLst>
              </a:tr>
              <a:tr h="588213">
                <a:tc>
                  <a:txBody>
                    <a:bodyPr/>
                    <a:lstStyle/>
                    <a:p>
                      <a:r>
                        <a:rPr lang="tr-TR" sz="2700"/>
                        <a:t>Verdict(Pass/Fail)</a:t>
                      </a:r>
                      <a:endParaRPr lang="de-DE" sz="2700"/>
                    </a:p>
                  </a:txBody>
                  <a:tcPr marL="140016" marR="140016" marT="70009" marB="70009"/>
                </a:tc>
                <a:tc>
                  <a:txBody>
                    <a:bodyPr/>
                    <a:lstStyle/>
                    <a:p>
                      <a:r>
                        <a:rPr lang="tr-TR" sz="2700" dirty="0" err="1">
                          <a:solidFill>
                            <a:schemeClr val="accent6"/>
                          </a:solidFill>
                        </a:rPr>
                        <a:t>Pass</a:t>
                      </a:r>
                      <a:endParaRPr lang="de-DE" sz="2700" dirty="0">
                        <a:solidFill>
                          <a:schemeClr val="accent6"/>
                        </a:solidFill>
                      </a:endParaRPr>
                    </a:p>
                  </a:txBody>
                  <a:tcPr marL="140016" marR="140016" marT="70009" marB="70009"/>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59013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C527C9F4-44A1-AC14-AFC3-B2ACACFED554}"/>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GET Autowasch</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FC557EB9-1AAB-4A63-A32B-D5AEDC8BFB04}"/>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de-DE" dirty="0"/>
              <a:t>Indem die ID der Autowaschanlage, die mit der vom Benutzer erhaltenen E-Mail-Adresse verknüpft ist, an den Service gesendet wird, wird die Richtigkeit des Passworts überprüft.</a:t>
            </a:r>
            <a:endParaRPr lang="en-US" dirty="0"/>
          </a:p>
        </p:txBody>
      </p:sp>
      <p:pic>
        <p:nvPicPr>
          <p:cNvPr id="5" name="İçerik Yer Tutucusu 4" descr="metin, ekran görüntüsü, yazılım, bilgisayar simgesi içeren bir resim&#10;&#10;Açıklama otomatik olarak oluşturuldu">
            <a:extLst>
              <a:ext uri="{FF2B5EF4-FFF2-40B4-BE49-F238E27FC236}">
                <a16:creationId xmlns:a16="http://schemas.microsoft.com/office/drawing/2014/main" id="{2A2AFB8A-0F42-BD4F-9C7C-387E766C94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1" y="2729397"/>
            <a:ext cx="5085933" cy="3483864"/>
          </a:xfrm>
          <a:prstGeom prst="rect">
            <a:avLst/>
          </a:prstGeom>
        </p:spPr>
      </p:pic>
      <p:pic>
        <p:nvPicPr>
          <p:cNvPr id="8" name="Resim 7">
            <a:extLst>
              <a:ext uri="{FF2B5EF4-FFF2-40B4-BE49-F238E27FC236}">
                <a16:creationId xmlns:a16="http://schemas.microsoft.com/office/drawing/2014/main" id="{A4E4676F-56AF-195C-9ECF-41D768AEACB7}"/>
              </a:ext>
            </a:extLst>
          </p:cNvPr>
          <p:cNvPicPr>
            <a:picLocks noChangeAspect="1"/>
          </p:cNvPicPr>
          <p:nvPr/>
        </p:nvPicPr>
        <p:blipFill>
          <a:blip r:embed="rId3"/>
          <a:stretch>
            <a:fillRect/>
          </a:stretch>
        </p:blipFill>
        <p:spPr>
          <a:xfrm>
            <a:off x="6238553" y="2729397"/>
            <a:ext cx="5443538" cy="3483864"/>
          </a:xfrm>
          <a:prstGeom prst="rect">
            <a:avLst/>
          </a:prstGeom>
        </p:spPr>
      </p:pic>
    </p:spTree>
    <p:extLst>
      <p:ext uri="{BB962C8B-B14F-4D97-AF65-F5344CB8AC3E}">
        <p14:creationId xmlns:p14="http://schemas.microsoft.com/office/powerpoint/2010/main" val="245869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dirty="0" err="1"/>
              <a:t>Autowascher</a:t>
            </a:r>
            <a:r>
              <a:rPr lang="tr-TR" sz="4000" dirty="0"/>
              <a:t> Panel </a:t>
            </a:r>
            <a:r>
              <a:rPr lang="tr-TR" sz="4000" dirty="0" err="1"/>
              <a:t>Interface</a:t>
            </a:r>
            <a:endParaRPr lang="de-DE" sz="4000" dirty="0"/>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2237294390"/>
              </p:ext>
            </p:extLst>
          </p:nvPr>
        </p:nvGraphicFramePr>
        <p:xfrm>
          <a:off x="1202681" y="1737360"/>
          <a:ext cx="9777494" cy="4535425"/>
        </p:xfrm>
        <a:graphic>
          <a:graphicData uri="http://schemas.openxmlformats.org/drawingml/2006/table">
            <a:tbl>
              <a:tblPr firstRow="1" bandRow="1">
                <a:tableStyleId>{21E4AEA4-8DFA-4A89-87EB-49C32662AFE0}</a:tableStyleId>
              </a:tblPr>
              <a:tblGrid>
                <a:gridCol w="3164117">
                  <a:extLst>
                    <a:ext uri="{9D8B030D-6E8A-4147-A177-3AD203B41FA5}">
                      <a16:colId xmlns:a16="http://schemas.microsoft.com/office/drawing/2014/main" val="2198365106"/>
                    </a:ext>
                  </a:extLst>
                </a:gridCol>
                <a:gridCol w="6613377">
                  <a:extLst>
                    <a:ext uri="{9D8B030D-6E8A-4147-A177-3AD203B41FA5}">
                      <a16:colId xmlns:a16="http://schemas.microsoft.com/office/drawing/2014/main" val="3965219679"/>
                    </a:ext>
                  </a:extLst>
                </a:gridCol>
              </a:tblGrid>
              <a:tr h="496415">
                <a:tc>
                  <a:txBody>
                    <a:bodyPr/>
                    <a:lstStyle/>
                    <a:p>
                      <a:r>
                        <a:rPr lang="tr-TR" sz="2200" dirty="0"/>
                        <a:t>Test Name</a:t>
                      </a:r>
                      <a:endParaRPr lang="de-DE" sz="2200" dirty="0"/>
                    </a:p>
                  </a:txBody>
                  <a:tcPr marL="112821" marR="112821" marT="56411" marB="56411"/>
                </a:tc>
                <a:tc>
                  <a:txBody>
                    <a:bodyPr/>
                    <a:lstStyle/>
                    <a:p>
                      <a:r>
                        <a:rPr lang="tr-TR" sz="2200"/>
                        <a:t>Autowaschers database Interface</a:t>
                      </a:r>
                      <a:endParaRPr lang="de-DE" sz="2200"/>
                    </a:p>
                  </a:txBody>
                  <a:tcPr marL="112821" marR="112821" marT="56411" marB="56411"/>
                </a:tc>
                <a:extLst>
                  <a:ext uri="{0D108BD9-81ED-4DB2-BD59-A6C34878D82A}">
                    <a16:rowId xmlns:a16="http://schemas.microsoft.com/office/drawing/2014/main" val="3781996454"/>
                  </a:ext>
                </a:extLst>
              </a:tr>
              <a:tr h="2865666">
                <a:tc>
                  <a:txBody>
                    <a:bodyPr/>
                    <a:lstStyle/>
                    <a:p>
                      <a:r>
                        <a:rPr lang="tr-TR" sz="2200"/>
                        <a:t>Preconditions</a:t>
                      </a:r>
                      <a:endParaRPr lang="de-DE" sz="2200"/>
                    </a:p>
                  </a:txBody>
                  <a:tcPr marL="112821" marR="112821" marT="56411" marB="56411"/>
                </a:tc>
                <a:tc>
                  <a:txBody>
                    <a:bodyPr/>
                    <a:lstStyle/>
                    <a:p>
                      <a:pPr marL="285750" indent="-285750">
                        <a:buFont typeface="Arial" panose="020B0604020202020204" pitchFamily="34" charset="0"/>
                        <a:buChar char="•"/>
                      </a:pPr>
                      <a:r>
                        <a:rPr lang="de-DE" sz="2200"/>
                        <a:t>Bootstrapping Spring Data MongoDB repositories in DEFAULT mode.</a:t>
                      </a:r>
                      <a:endParaRPr lang="tr-TR" sz="2200"/>
                    </a:p>
                    <a:p>
                      <a:pPr marL="285750" indent="-285750">
                        <a:buFont typeface="Arial" panose="020B0604020202020204" pitchFamily="34" charset="0"/>
                        <a:buChar char="•"/>
                      </a:pPr>
                      <a:r>
                        <a:rPr lang="en-US" sz="2200"/>
                        <a:t>Tomcat initialized with port(s): 8080 (http)</a:t>
                      </a:r>
                      <a:endParaRPr lang="tr-TR" sz="2200"/>
                    </a:p>
                    <a:p>
                      <a:pPr marL="285750" indent="-285750">
                        <a:buFont typeface="Arial" panose="020B0604020202020204" pitchFamily="34" charset="0"/>
                        <a:buChar char="•"/>
                      </a:pPr>
                      <a:r>
                        <a:rPr lang="de-DE" sz="2200"/>
                        <a:t>Starting service [Tomcat]</a:t>
                      </a:r>
                      <a:endParaRPr lang="tr-TR" sz="2200"/>
                    </a:p>
                    <a:p>
                      <a:pPr marL="285750" indent="-285750">
                        <a:buFont typeface="Arial" panose="020B0604020202020204" pitchFamily="34" charset="0"/>
                        <a:buChar char="•"/>
                      </a:pPr>
                      <a:r>
                        <a:rPr lang="en-US" sz="2200"/>
                        <a:t>Tomcat started on port(s): 8080 (http) with context path ‘’</a:t>
                      </a:r>
                      <a:endParaRPr lang="tr-TR" sz="2200"/>
                    </a:p>
                    <a:p>
                      <a:pPr marL="285750" indent="-285750">
                        <a:buFont typeface="Arial" panose="020B0604020202020204" pitchFamily="34" charset="0"/>
                        <a:buChar char="•"/>
                      </a:pPr>
                      <a:r>
                        <a:rPr lang="en-US" sz="2200"/>
                        <a:t>Started AutowaschTermineApplication in 2.268 seconds (process running for 3.042)</a:t>
                      </a:r>
                      <a:endParaRPr lang="de-DE" sz="2200"/>
                    </a:p>
                  </a:txBody>
                  <a:tcPr marL="112821" marR="112821" marT="56411" marB="56411"/>
                </a:tc>
                <a:extLst>
                  <a:ext uri="{0D108BD9-81ED-4DB2-BD59-A6C34878D82A}">
                    <a16:rowId xmlns:a16="http://schemas.microsoft.com/office/drawing/2014/main" val="4085686506"/>
                  </a:ext>
                </a:extLst>
              </a:tr>
              <a:tr h="1173344">
                <a:tc>
                  <a:txBody>
                    <a:bodyPr/>
                    <a:lstStyle/>
                    <a:p>
                      <a:r>
                        <a:rPr lang="tr-TR" sz="2200"/>
                        <a:t>Test Steps </a:t>
                      </a:r>
                      <a:endParaRPr lang="de-DE" sz="2200"/>
                    </a:p>
                  </a:txBody>
                  <a:tcPr marL="112821" marR="112821" marT="56411" marB="56411"/>
                </a:tc>
                <a:tc>
                  <a:txBody>
                    <a:bodyPr/>
                    <a:lstStyle/>
                    <a:p>
                      <a:pPr marL="342900" indent="-342900">
                        <a:buFont typeface="+mj-lt"/>
                        <a:buAutoNum type="arabicPeriod"/>
                      </a:pPr>
                      <a:r>
                        <a:rPr lang="tr-TR" sz="2200" dirty="0"/>
                        <a:t>GET </a:t>
                      </a:r>
                      <a:r>
                        <a:rPr lang="tr-TR" sz="2200" dirty="0" err="1"/>
                        <a:t>autowaschers</a:t>
                      </a:r>
                      <a:r>
                        <a:rPr lang="tr-TR" sz="2200" dirty="0"/>
                        <a:t>(</a:t>
                      </a:r>
                      <a:r>
                        <a:rPr lang="tr-TR" sz="2200" dirty="0" err="1"/>
                        <a:t>string</a:t>
                      </a:r>
                      <a:r>
                        <a:rPr lang="tr-TR" sz="2200" dirty="0"/>
                        <a:t> id) is </a:t>
                      </a:r>
                      <a:r>
                        <a:rPr lang="tr-TR" sz="2200" dirty="0" err="1"/>
                        <a:t>called</a:t>
                      </a:r>
                      <a:endParaRPr lang="tr-TR" sz="2200" dirty="0"/>
                    </a:p>
                    <a:p>
                      <a:pPr marL="342900" indent="-342900">
                        <a:buFont typeface="+mj-lt"/>
                        <a:buAutoNum type="arabicPeriod"/>
                      </a:pPr>
                      <a:r>
                        <a:rPr lang="tr-TR" sz="2200" dirty="0" err="1"/>
                        <a:t>Response</a:t>
                      </a:r>
                      <a:r>
                        <a:rPr lang="tr-TR" sz="2200" dirty="0"/>
                        <a:t> data is </a:t>
                      </a:r>
                      <a:r>
                        <a:rPr lang="tr-TR" sz="2200" dirty="0" err="1"/>
                        <a:t>parsed</a:t>
                      </a:r>
                      <a:r>
                        <a:rPr lang="tr-TR" sz="2200" dirty="0"/>
                        <a:t>, </a:t>
                      </a:r>
                      <a:r>
                        <a:rPr lang="tr-TR" sz="2200" dirty="0" err="1"/>
                        <a:t>and</a:t>
                      </a:r>
                      <a:r>
                        <a:rPr lang="tr-TR" sz="2200" dirty="0"/>
                        <a:t> </a:t>
                      </a:r>
                      <a:r>
                        <a:rPr lang="tr-TR" sz="2200" dirty="0" err="1"/>
                        <a:t>the</a:t>
                      </a:r>
                      <a:r>
                        <a:rPr lang="tr-TR" sz="2200" dirty="0"/>
                        <a:t> </a:t>
                      </a:r>
                      <a:r>
                        <a:rPr lang="tr-TR" sz="2200" dirty="0" err="1"/>
                        <a:t>expected</a:t>
                      </a:r>
                      <a:r>
                        <a:rPr lang="tr-TR" sz="2200" dirty="0"/>
                        <a:t> data is </a:t>
                      </a:r>
                      <a:r>
                        <a:rPr lang="tr-TR" sz="2200" dirty="0" err="1"/>
                        <a:t>selected</a:t>
                      </a:r>
                      <a:r>
                        <a:rPr lang="tr-TR" sz="2200" dirty="0"/>
                        <a:t>.</a:t>
                      </a:r>
                      <a:endParaRPr lang="de-DE" sz="2200" dirty="0"/>
                    </a:p>
                  </a:txBody>
                  <a:tcPr marL="112821" marR="112821" marT="56411" marB="56411"/>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41669485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41248" y="334644"/>
            <a:ext cx="10509504" cy="1076914"/>
          </a:xfrm>
        </p:spPr>
        <p:txBody>
          <a:bodyPr anchor="ctr">
            <a:normAutofit/>
          </a:bodyPr>
          <a:lstStyle/>
          <a:p>
            <a:r>
              <a:rPr lang="tr-TR" sz="4000" dirty="0" err="1"/>
              <a:t>Autowascher</a:t>
            </a:r>
            <a:r>
              <a:rPr lang="tr-TR" sz="4000" dirty="0"/>
              <a:t> Panel </a:t>
            </a:r>
            <a:r>
              <a:rPr lang="tr-TR" sz="4000" dirty="0" err="1"/>
              <a:t>Interface</a:t>
            </a:r>
            <a:endParaRPr lang="de-DE" sz="4000" dirty="0"/>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nvPr>
        </p:nvGraphicFramePr>
        <p:xfrm>
          <a:off x="1653777" y="1737360"/>
          <a:ext cx="8875303" cy="4591468"/>
        </p:xfrm>
        <a:graphic>
          <a:graphicData uri="http://schemas.openxmlformats.org/drawingml/2006/table">
            <a:tbl>
              <a:tblPr firstRow="1" bandRow="1">
                <a:tableStyleId>{21E4AEA4-8DFA-4A89-87EB-49C32662AFE0}</a:tableStyleId>
              </a:tblPr>
              <a:tblGrid>
                <a:gridCol w="3310201">
                  <a:extLst>
                    <a:ext uri="{9D8B030D-6E8A-4147-A177-3AD203B41FA5}">
                      <a16:colId xmlns:a16="http://schemas.microsoft.com/office/drawing/2014/main" val="3408140366"/>
                    </a:ext>
                  </a:extLst>
                </a:gridCol>
                <a:gridCol w="5565102">
                  <a:extLst>
                    <a:ext uri="{9D8B030D-6E8A-4147-A177-3AD203B41FA5}">
                      <a16:colId xmlns:a16="http://schemas.microsoft.com/office/drawing/2014/main" val="2882300889"/>
                    </a:ext>
                  </a:extLst>
                </a:gridCol>
              </a:tblGrid>
              <a:tr h="291753">
                <a:tc>
                  <a:txBody>
                    <a:bodyPr/>
                    <a:lstStyle/>
                    <a:p>
                      <a:r>
                        <a:rPr lang="tr-TR" sz="1300"/>
                        <a:t>Test Steps</a:t>
                      </a:r>
                      <a:endParaRPr lang="de-DE" sz="1300"/>
                    </a:p>
                  </a:txBody>
                  <a:tcPr marL="66307" marR="66307" marT="33154" marB="33154"/>
                </a:tc>
                <a:tc>
                  <a:txBody>
                    <a:bodyPr/>
                    <a:lstStyle/>
                    <a:p>
                      <a:endParaRPr lang="de-DE" sz="1300"/>
                    </a:p>
                  </a:txBody>
                  <a:tcPr marL="66307" marR="66307" marT="33154" marB="33154"/>
                </a:tc>
                <a:extLst>
                  <a:ext uri="{0D108BD9-81ED-4DB2-BD59-A6C34878D82A}">
                    <a16:rowId xmlns:a16="http://schemas.microsoft.com/office/drawing/2014/main" val="2521937773"/>
                  </a:ext>
                </a:extLst>
              </a:tr>
              <a:tr h="291753">
                <a:tc>
                  <a:txBody>
                    <a:bodyPr/>
                    <a:lstStyle/>
                    <a:p>
                      <a:r>
                        <a:rPr lang="tr-TR" sz="1300"/>
                        <a:t>Post-Condition</a:t>
                      </a:r>
                      <a:endParaRPr lang="de-DE" sz="1300"/>
                    </a:p>
                  </a:txBody>
                  <a:tcPr marL="66307" marR="66307" marT="33154" marB="33154"/>
                </a:tc>
                <a:tc>
                  <a:txBody>
                    <a:bodyPr/>
                    <a:lstStyle/>
                    <a:p>
                      <a:r>
                        <a:rPr lang="tr-TR" sz="1300"/>
                        <a:t>none</a:t>
                      </a:r>
                      <a:endParaRPr lang="de-DE" sz="1300"/>
                    </a:p>
                  </a:txBody>
                  <a:tcPr marL="66307" marR="66307" marT="33154" marB="33154"/>
                </a:tc>
                <a:extLst>
                  <a:ext uri="{0D108BD9-81ED-4DB2-BD59-A6C34878D82A}">
                    <a16:rowId xmlns:a16="http://schemas.microsoft.com/office/drawing/2014/main" val="1646522328"/>
                  </a:ext>
                </a:extLst>
              </a:tr>
              <a:tr h="291753">
                <a:tc>
                  <a:txBody>
                    <a:bodyPr/>
                    <a:lstStyle/>
                    <a:p>
                      <a:r>
                        <a:rPr lang="tr-TR" sz="1300"/>
                        <a:t>Test Data</a:t>
                      </a:r>
                      <a:endParaRPr lang="de-DE" sz="1300"/>
                    </a:p>
                  </a:txBody>
                  <a:tcPr marL="66307" marR="66307" marT="33154" marB="33154"/>
                </a:tc>
                <a:tc>
                  <a:txBody>
                    <a:bodyPr/>
                    <a:lstStyle/>
                    <a:p>
                      <a:r>
                        <a:rPr lang="tr-TR" sz="1300"/>
                        <a:t>none</a:t>
                      </a:r>
                      <a:endParaRPr lang="de-DE" sz="1300"/>
                    </a:p>
                  </a:txBody>
                  <a:tcPr marL="66307" marR="66307" marT="33154" marB="33154"/>
                </a:tc>
                <a:extLst>
                  <a:ext uri="{0D108BD9-81ED-4DB2-BD59-A6C34878D82A}">
                    <a16:rowId xmlns:a16="http://schemas.microsoft.com/office/drawing/2014/main" val="631299573"/>
                  </a:ext>
                </a:extLst>
              </a:tr>
              <a:tr h="1684208">
                <a:tc>
                  <a:txBody>
                    <a:bodyPr/>
                    <a:lstStyle/>
                    <a:p>
                      <a:r>
                        <a:rPr lang="tr-TR" sz="1300"/>
                        <a:t>Expected Result</a:t>
                      </a:r>
                      <a:endParaRPr lang="de-DE" sz="1300"/>
                    </a:p>
                  </a:txBody>
                  <a:tcPr marL="66307" marR="66307" marT="33154" marB="33154"/>
                </a:tc>
                <a:tc>
                  <a:txBody>
                    <a:bodyPr/>
                    <a:lstStyle/>
                    <a:p>
                      <a:r>
                        <a:rPr lang="de-DE" sz="900"/>
                        <a:t>{</a:t>
                      </a:r>
                    </a:p>
                    <a:p>
                      <a:r>
                        <a:rPr lang="de-DE" sz="900"/>
                        <a:t>  "_id": "61",</a:t>
                      </a:r>
                    </a:p>
                    <a:p>
                      <a:r>
                        <a:rPr lang="de-DE" sz="900"/>
                        <a:t>  "name": "Mustafa Kaya",</a:t>
                      </a:r>
                    </a:p>
                    <a:p>
                      <a:r>
                        <a:rPr lang="de-DE" sz="900"/>
                        <a:t>  "email": "test@hotmail.com",</a:t>
                      </a:r>
                    </a:p>
                    <a:p>
                      <a:r>
                        <a:rPr lang="de-DE" sz="900"/>
                        <a:t>  "openingHours": "09.00-18.00",</a:t>
                      </a:r>
                    </a:p>
                    <a:p>
                      <a:r>
                        <a:rPr lang="de-DE" sz="900"/>
                        <a:t>  "price": "150",</a:t>
                      </a:r>
                    </a:p>
                    <a:p>
                      <a:r>
                        <a:rPr lang="de-DE" sz="900"/>
                        <a:t>  "phoneNumber": "0532 333 61 48",</a:t>
                      </a:r>
                    </a:p>
                    <a:p>
                      <a:r>
                        <a:rPr lang="de-DE" sz="900"/>
                        <a:t>  "address": "beykoz dagi 78",</a:t>
                      </a:r>
                    </a:p>
                    <a:p>
                      <a:r>
                        <a:rPr lang="de-DE" sz="900"/>
                        <a:t>  "password": "test123",</a:t>
                      </a:r>
                    </a:p>
                    <a:p>
                      <a:r>
                        <a:rPr lang="de-DE" sz="900"/>
                        <a:t>  "image_id": 3,</a:t>
                      </a:r>
                    </a:p>
                    <a:p>
                      <a:r>
                        <a:rPr lang="de-DE" sz="900"/>
                        <a:t>  "_class": "com.LottoCrew.AutowaschTermine.model.user"</a:t>
                      </a:r>
                    </a:p>
                    <a:p>
                      <a:r>
                        <a:rPr lang="de-DE" sz="900"/>
                        <a:t>}</a:t>
                      </a:r>
                    </a:p>
                  </a:txBody>
                  <a:tcPr marL="66307" marR="66307" marT="33154" marB="33154"/>
                </a:tc>
                <a:extLst>
                  <a:ext uri="{0D108BD9-81ED-4DB2-BD59-A6C34878D82A}">
                    <a16:rowId xmlns:a16="http://schemas.microsoft.com/office/drawing/2014/main" val="4285202279"/>
                  </a:ext>
                </a:extLst>
              </a:tr>
              <a:tr h="1684208">
                <a:tc>
                  <a:txBody>
                    <a:bodyPr/>
                    <a:lstStyle/>
                    <a:p>
                      <a:r>
                        <a:rPr lang="tr-TR" sz="1300"/>
                        <a:t>Actual Result</a:t>
                      </a:r>
                      <a:endParaRPr lang="de-DE" sz="1300"/>
                    </a:p>
                  </a:txBody>
                  <a:tcPr marL="66307" marR="66307" marT="33154" marB="33154"/>
                </a:tc>
                <a:tc>
                  <a:txBody>
                    <a:bodyPr/>
                    <a:lstStyle/>
                    <a:p>
                      <a:r>
                        <a:rPr lang="de-DE" sz="900" dirty="0"/>
                        <a:t>{</a:t>
                      </a:r>
                    </a:p>
                    <a:p>
                      <a:r>
                        <a:rPr lang="de-DE" sz="900" dirty="0"/>
                        <a:t>  "_</a:t>
                      </a:r>
                      <a:r>
                        <a:rPr lang="de-DE" sz="900" dirty="0" err="1"/>
                        <a:t>id</a:t>
                      </a:r>
                      <a:r>
                        <a:rPr lang="de-DE" sz="900" dirty="0"/>
                        <a:t>": "61",</a:t>
                      </a:r>
                    </a:p>
                    <a:p>
                      <a:r>
                        <a:rPr lang="de-DE" sz="900" dirty="0"/>
                        <a:t>  "</a:t>
                      </a:r>
                      <a:r>
                        <a:rPr lang="de-DE" sz="900" dirty="0" err="1"/>
                        <a:t>name</a:t>
                      </a:r>
                      <a:r>
                        <a:rPr lang="de-DE" sz="900" dirty="0"/>
                        <a:t>": "Mustafa Kaya",</a:t>
                      </a:r>
                    </a:p>
                    <a:p>
                      <a:r>
                        <a:rPr lang="de-DE" sz="900" dirty="0"/>
                        <a:t>  "email": "test@hotmail.com",</a:t>
                      </a:r>
                    </a:p>
                    <a:p>
                      <a:r>
                        <a:rPr lang="de-DE" sz="900" dirty="0"/>
                        <a:t>  "</a:t>
                      </a:r>
                      <a:r>
                        <a:rPr lang="de-DE" sz="900" dirty="0" err="1"/>
                        <a:t>openingHours</a:t>
                      </a:r>
                      <a:r>
                        <a:rPr lang="de-DE" sz="900" dirty="0"/>
                        <a:t>": "09.00-18.00",</a:t>
                      </a:r>
                    </a:p>
                    <a:p>
                      <a:r>
                        <a:rPr lang="de-DE" sz="900" dirty="0"/>
                        <a:t>  "</a:t>
                      </a:r>
                      <a:r>
                        <a:rPr lang="de-DE" sz="900" dirty="0" err="1"/>
                        <a:t>price</a:t>
                      </a:r>
                      <a:r>
                        <a:rPr lang="de-DE" sz="900" dirty="0"/>
                        <a:t>": "150",</a:t>
                      </a:r>
                    </a:p>
                    <a:p>
                      <a:r>
                        <a:rPr lang="de-DE" sz="900" dirty="0"/>
                        <a:t>  "</a:t>
                      </a:r>
                      <a:r>
                        <a:rPr lang="de-DE" sz="900" dirty="0" err="1"/>
                        <a:t>phoneNumber</a:t>
                      </a:r>
                      <a:r>
                        <a:rPr lang="de-DE" sz="900" dirty="0"/>
                        <a:t>": "0532 333 61 48",</a:t>
                      </a:r>
                    </a:p>
                    <a:p>
                      <a:r>
                        <a:rPr lang="de-DE" sz="900" dirty="0"/>
                        <a:t>  "</a:t>
                      </a:r>
                      <a:r>
                        <a:rPr lang="de-DE" sz="900" dirty="0" err="1"/>
                        <a:t>address</a:t>
                      </a:r>
                      <a:r>
                        <a:rPr lang="de-DE" sz="900" dirty="0"/>
                        <a:t>": "</a:t>
                      </a:r>
                      <a:r>
                        <a:rPr lang="de-DE" sz="900" dirty="0" err="1"/>
                        <a:t>beykoz</a:t>
                      </a:r>
                      <a:r>
                        <a:rPr lang="de-DE" sz="900" dirty="0"/>
                        <a:t> </a:t>
                      </a:r>
                      <a:r>
                        <a:rPr lang="de-DE" sz="900" dirty="0" err="1"/>
                        <a:t>dagi</a:t>
                      </a:r>
                      <a:r>
                        <a:rPr lang="de-DE" sz="900" dirty="0"/>
                        <a:t> 78",</a:t>
                      </a:r>
                    </a:p>
                    <a:p>
                      <a:r>
                        <a:rPr lang="de-DE" sz="900" dirty="0"/>
                        <a:t>  "</a:t>
                      </a:r>
                      <a:r>
                        <a:rPr lang="de-DE" sz="900" dirty="0" err="1"/>
                        <a:t>password</a:t>
                      </a:r>
                      <a:r>
                        <a:rPr lang="de-DE" sz="900" dirty="0"/>
                        <a:t>": "test123",</a:t>
                      </a:r>
                    </a:p>
                    <a:p>
                      <a:r>
                        <a:rPr lang="de-DE" sz="900" dirty="0"/>
                        <a:t>  "</a:t>
                      </a:r>
                      <a:r>
                        <a:rPr lang="de-DE" sz="900" dirty="0" err="1"/>
                        <a:t>image_id</a:t>
                      </a:r>
                      <a:r>
                        <a:rPr lang="de-DE" sz="900" dirty="0"/>
                        <a:t>": 3,</a:t>
                      </a:r>
                    </a:p>
                    <a:p>
                      <a:r>
                        <a:rPr lang="de-DE" sz="900" dirty="0"/>
                        <a:t>  "_</a:t>
                      </a:r>
                      <a:r>
                        <a:rPr lang="de-DE" sz="900" dirty="0" err="1"/>
                        <a:t>class</a:t>
                      </a:r>
                      <a:r>
                        <a:rPr lang="de-DE" sz="900" dirty="0"/>
                        <a:t>": "</a:t>
                      </a:r>
                      <a:r>
                        <a:rPr lang="de-DE" sz="900" dirty="0" err="1"/>
                        <a:t>com.LottoCrew.AutowaschTermine.model.user</a:t>
                      </a:r>
                      <a:r>
                        <a:rPr lang="de-DE" sz="900" dirty="0"/>
                        <a:t>"</a:t>
                      </a:r>
                    </a:p>
                    <a:p>
                      <a:r>
                        <a:rPr lang="de-DE" sz="900" dirty="0"/>
                        <a:t>}</a:t>
                      </a:r>
                    </a:p>
                  </a:txBody>
                  <a:tcPr marL="66307" marR="66307" marT="33154" marB="33154"/>
                </a:tc>
                <a:extLst>
                  <a:ext uri="{0D108BD9-81ED-4DB2-BD59-A6C34878D82A}">
                    <a16:rowId xmlns:a16="http://schemas.microsoft.com/office/drawing/2014/main" val="1629613821"/>
                  </a:ext>
                </a:extLst>
              </a:tr>
              <a:tr h="291753">
                <a:tc>
                  <a:txBody>
                    <a:bodyPr/>
                    <a:lstStyle/>
                    <a:p>
                      <a:r>
                        <a:rPr lang="tr-TR" sz="1300"/>
                        <a:t>Verdict(Pass/Fail)</a:t>
                      </a:r>
                      <a:endParaRPr lang="de-DE" sz="1300"/>
                    </a:p>
                  </a:txBody>
                  <a:tcPr marL="66307" marR="66307" marT="33154" marB="33154"/>
                </a:tc>
                <a:tc>
                  <a:txBody>
                    <a:bodyPr/>
                    <a:lstStyle/>
                    <a:p>
                      <a:r>
                        <a:rPr lang="tr-TR" sz="1300">
                          <a:solidFill>
                            <a:schemeClr val="accent6"/>
                          </a:solidFill>
                        </a:rPr>
                        <a:t>Pass</a:t>
                      </a:r>
                      <a:endParaRPr lang="de-DE" sz="1300">
                        <a:solidFill>
                          <a:schemeClr val="accent6"/>
                        </a:solidFill>
                      </a:endParaRPr>
                    </a:p>
                  </a:txBody>
                  <a:tcPr marL="66307" marR="66307" marT="33154" marB="33154"/>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4048932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C48ECDA-5542-904C-C0AB-A70BF349EAAD}"/>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GET Termins</a:t>
            </a:r>
          </a:p>
        </p:txBody>
      </p:sp>
      <p:sp>
        <p:nvSpPr>
          <p:cNvPr id="19" name="Rectangle 1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Metin kutusu 7">
            <a:extLst>
              <a:ext uri="{FF2B5EF4-FFF2-40B4-BE49-F238E27FC236}">
                <a16:creationId xmlns:a16="http://schemas.microsoft.com/office/drawing/2014/main" id="{8803FFBA-E0C3-CF44-ACE4-C07A159EDD61}"/>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de-DE" dirty="0"/>
              <a:t>Die Termine, die für die angemeldete Autowasch</a:t>
            </a:r>
            <a:r>
              <a:rPr lang="tr-TR" dirty="0"/>
              <a:t>er</a:t>
            </a:r>
            <a:r>
              <a:rPr lang="de-DE" dirty="0"/>
              <a:t> registriert sind, werden durch den GET-</a:t>
            </a:r>
            <a:r>
              <a:rPr lang="tr-TR" dirty="0" err="1"/>
              <a:t>Methode</a:t>
            </a:r>
            <a:r>
              <a:rPr lang="de-DE" dirty="0"/>
              <a:t> vom </a:t>
            </a:r>
            <a:r>
              <a:rPr lang="de-DE" dirty="0" err="1"/>
              <a:t>termins</a:t>
            </a:r>
            <a:r>
              <a:rPr lang="de-DE" dirty="0"/>
              <a:t>-Endpunkt abgerufen und aufgelistet.</a:t>
            </a:r>
            <a:endParaRPr lang="en-US" dirty="0"/>
          </a:p>
        </p:txBody>
      </p:sp>
      <p:pic>
        <p:nvPicPr>
          <p:cNvPr id="5" name="İçerik Yer Tutucusu 4" descr="metin, ekran görüntüsü, yazılım, bilgisayar simgesi içeren bir resim&#10;&#10;Açıklama otomatik olarak oluşturuldu">
            <a:extLst>
              <a:ext uri="{FF2B5EF4-FFF2-40B4-BE49-F238E27FC236}">
                <a16:creationId xmlns:a16="http://schemas.microsoft.com/office/drawing/2014/main" id="{B03AC9D6-CEB3-B896-C184-7AABD55D39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1" y="2729397"/>
            <a:ext cx="5085933" cy="3483864"/>
          </a:xfrm>
          <a:prstGeom prst="rect">
            <a:avLst/>
          </a:prstGeom>
        </p:spPr>
      </p:pic>
      <p:pic>
        <p:nvPicPr>
          <p:cNvPr id="10" name="Resim 9">
            <a:extLst>
              <a:ext uri="{FF2B5EF4-FFF2-40B4-BE49-F238E27FC236}">
                <a16:creationId xmlns:a16="http://schemas.microsoft.com/office/drawing/2014/main" id="{EE3A1B3B-662A-175B-987A-CAACCBD7F8BF}"/>
              </a:ext>
            </a:extLst>
          </p:cNvPr>
          <p:cNvPicPr>
            <a:picLocks noChangeAspect="1"/>
          </p:cNvPicPr>
          <p:nvPr/>
        </p:nvPicPr>
        <p:blipFill>
          <a:blip r:embed="rId3"/>
          <a:stretch>
            <a:fillRect/>
          </a:stretch>
        </p:blipFill>
        <p:spPr>
          <a:xfrm>
            <a:off x="6217122" y="2729397"/>
            <a:ext cx="5486399" cy="3483864"/>
          </a:xfrm>
          <a:prstGeom prst="rect">
            <a:avLst/>
          </a:prstGeom>
        </p:spPr>
      </p:pic>
      <p:cxnSp>
        <p:nvCxnSpPr>
          <p:cNvPr id="11" name="Düz Ok Bağlayıcısı 10">
            <a:extLst>
              <a:ext uri="{FF2B5EF4-FFF2-40B4-BE49-F238E27FC236}">
                <a16:creationId xmlns:a16="http://schemas.microsoft.com/office/drawing/2014/main" id="{F7DD3A9D-334C-95E2-D207-C87DF7764B47}"/>
              </a:ext>
            </a:extLst>
          </p:cNvPr>
          <p:cNvCxnSpPr/>
          <p:nvPr/>
        </p:nvCxnSpPr>
        <p:spPr>
          <a:xfrm flipH="1">
            <a:off x="3462662" y="4471329"/>
            <a:ext cx="267286" cy="36576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379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dirty="0" err="1"/>
              <a:t>Autowascher</a:t>
            </a:r>
            <a:r>
              <a:rPr lang="tr-TR" sz="4000" dirty="0"/>
              <a:t> Panel </a:t>
            </a:r>
            <a:r>
              <a:rPr lang="tr-TR" sz="4000" dirty="0" err="1"/>
              <a:t>Interface</a:t>
            </a:r>
            <a:endParaRPr lang="de-DE" sz="4000"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900726612"/>
              </p:ext>
            </p:extLst>
          </p:nvPr>
        </p:nvGraphicFramePr>
        <p:xfrm>
          <a:off x="1024808" y="1737360"/>
          <a:ext cx="10133239" cy="4535425"/>
        </p:xfrm>
        <a:graphic>
          <a:graphicData uri="http://schemas.openxmlformats.org/drawingml/2006/table">
            <a:tbl>
              <a:tblPr firstRow="1" bandRow="1">
                <a:tableStyleId>{21E4AEA4-8DFA-4A89-87EB-49C32662AFE0}</a:tableStyleId>
              </a:tblPr>
              <a:tblGrid>
                <a:gridCol w="3129470">
                  <a:extLst>
                    <a:ext uri="{9D8B030D-6E8A-4147-A177-3AD203B41FA5}">
                      <a16:colId xmlns:a16="http://schemas.microsoft.com/office/drawing/2014/main" val="2198365106"/>
                    </a:ext>
                  </a:extLst>
                </a:gridCol>
                <a:gridCol w="7003769">
                  <a:extLst>
                    <a:ext uri="{9D8B030D-6E8A-4147-A177-3AD203B41FA5}">
                      <a16:colId xmlns:a16="http://schemas.microsoft.com/office/drawing/2014/main" val="3965219679"/>
                    </a:ext>
                  </a:extLst>
                </a:gridCol>
              </a:tblGrid>
              <a:tr h="493294">
                <a:tc>
                  <a:txBody>
                    <a:bodyPr/>
                    <a:lstStyle/>
                    <a:p>
                      <a:r>
                        <a:rPr lang="tr-TR" sz="2200"/>
                        <a:t>Test Name</a:t>
                      </a:r>
                      <a:endParaRPr lang="de-DE" sz="2200"/>
                    </a:p>
                  </a:txBody>
                  <a:tcPr marL="115325" marR="115325" marT="57663" marB="57663"/>
                </a:tc>
                <a:tc>
                  <a:txBody>
                    <a:bodyPr/>
                    <a:lstStyle/>
                    <a:p>
                      <a:r>
                        <a:rPr lang="tr-TR" sz="2200"/>
                        <a:t>Termin database Interface</a:t>
                      </a:r>
                      <a:endParaRPr lang="de-DE" sz="2200"/>
                    </a:p>
                  </a:txBody>
                  <a:tcPr marL="115325" marR="115325" marT="57663" marB="57663"/>
                </a:tc>
                <a:extLst>
                  <a:ext uri="{0D108BD9-81ED-4DB2-BD59-A6C34878D82A}">
                    <a16:rowId xmlns:a16="http://schemas.microsoft.com/office/drawing/2014/main" val="3781996454"/>
                  </a:ext>
                </a:extLst>
              </a:tr>
              <a:tr h="2842353">
                <a:tc>
                  <a:txBody>
                    <a:bodyPr/>
                    <a:lstStyle/>
                    <a:p>
                      <a:r>
                        <a:rPr lang="tr-TR" sz="2200"/>
                        <a:t>Preconditions</a:t>
                      </a:r>
                      <a:endParaRPr lang="de-DE" sz="2200"/>
                    </a:p>
                  </a:txBody>
                  <a:tcPr marL="115325" marR="115325" marT="57663" marB="57663"/>
                </a:tc>
                <a:tc>
                  <a:txBody>
                    <a:bodyPr/>
                    <a:lstStyle/>
                    <a:p>
                      <a:pPr marL="285750" indent="-285750">
                        <a:buFont typeface="Arial" panose="020B0604020202020204" pitchFamily="34" charset="0"/>
                        <a:buChar char="•"/>
                      </a:pPr>
                      <a:r>
                        <a:rPr lang="de-DE" sz="2200"/>
                        <a:t>Bootstrapping Spring Data MongoDB repositories in DEFAULT mode.</a:t>
                      </a:r>
                      <a:endParaRPr lang="tr-TR" sz="2200"/>
                    </a:p>
                    <a:p>
                      <a:pPr marL="285750" indent="-285750">
                        <a:buFont typeface="Arial" panose="020B0604020202020204" pitchFamily="34" charset="0"/>
                        <a:buChar char="•"/>
                      </a:pPr>
                      <a:r>
                        <a:rPr lang="en-US" sz="2200"/>
                        <a:t>Tomcat initialized with port(s): 8080 (http)</a:t>
                      </a:r>
                      <a:endParaRPr lang="tr-TR" sz="2200"/>
                    </a:p>
                    <a:p>
                      <a:pPr marL="285750" indent="-285750">
                        <a:buFont typeface="Arial" panose="020B0604020202020204" pitchFamily="34" charset="0"/>
                        <a:buChar char="•"/>
                      </a:pPr>
                      <a:r>
                        <a:rPr lang="de-DE" sz="2200"/>
                        <a:t>Starting service [Tomcat]</a:t>
                      </a:r>
                      <a:endParaRPr lang="tr-TR" sz="2200"/>
                    </a:p>
                    <a:p>
                      <a:pPr marL="285750" indent="-285750">
                        <a:buFont typeface="Arial" panose="020B0604020202020204" pitchFamily="34" charset="0"/>
                        <a:buChar char="•"/>
                      </a:pPr>
                      <a:r>
                        <a:rPr lang="en-US" sz="2200"/>
                        <a:t>Tomcat started on port(s): 8080 (http) with context path ‘’</a:t>
                      </a:r>
                      <a:endParaRPr lang="tr-TR" sz="2200"/>
                    </a:p>
                    <a:p>
                      <a:pPr marL="285750" indent="-285750">
                        <a:buFont typeface="Arial" panose="020B0604020202020204" pitchFamily="34" charset="0"/>
                        <a:buChar char="•"/>
                      </a:pPr>
                      <a:r>
                        <a:rPr lang="en-US" sz="2200"/>
                        <a:t>Started AutowaschTermineApplication in 2.268 seconds (process running for 3.042)</a:t>
                      </a:r>
                      <a:endParaRPr lang="de-DE" sz="2200"/>
                    </a:p>
                  </a:txBody>
                  <a:tcPr marL="115325" marR="115325" marT="57663" marB="57663"/>
                </a:tc>
                <a:extLst>
                  <a:ext uri="{0D108BD9-81ED-4DB2-BD59-A6C34878D82A}">
                    <a16:rowId xmlns:a16="http://schemas.microsoft.com/office/drawing/2014/main" val="4085686506"/>
                  </a:ext>
                </a:extLst>
              </a:tr>
              <a:tr h="1199778">
                <a:tc>
                  <a:txBody>
                    <a:bodyPr/>
                    <a:lstStyle/>
                    <a:p>
                      <a:r>
                        <a:rPr lang="tr-TR" sz="2200"/>
                        <a:t>Test Steps </a:t>
                      </a:r>
                      <a:endParaRPr lang="de-DE" sz="2200"/>
                    </a:p>
                  </a:txBody>
                  <a:tcPr marL="115325" marR="115325" marT="57663" marB="57663"/>
                </a:tc>
                <a:tc>
                  <a:txBody>
                    <a:bodyPr/>
                    <a:lstStyle/>
                    <a:p>
                      <a:pPr marL="342900" indent="-342900">
                        <a:buFont typeface="+mj-lt"/>
                        <a:buAutoNum type="arabicPeriod"/>
                      </a:pPr>
                      <a:r>
                        <a:rPr lang="en-US" sz="2200" dirty="0"/>
                        <a:t>Get</a:t>
                      </a:r>
                      <a:r>
                        <a:rPr lang="tr-TR" sz="2200" dirty="0"/>
                        <a:t> termin(</a:t>
                      </a:r>
                      <a:r>
                        <a:rPr lang="tr-TR" sz="2200" dirty="0" err="1"/>
                        <a:t>string</a:t>
                      </a:r>
                      <a:r>
                        <a:rPr lang="tr-TR" sz="2200" dirty="0"/>
                        <a:t> id) is </a:t>
                      </a:r>
                      <a:r>
                        <a:rPr lang="tr-TR" sz="2200" dirty="0" err="1"/>
                        <a:t>called</a:t>
                      </a:r>
                      <a:endParaRPr lang="tr-TR" sz="2200" dirty="0"/>
                    </a:p>
                    <a:p>
                      <a:pPr marL="342900" indent="-342900">
                        <a:buFont typeface="+mj-lt"/>
                        <a:buAutoNum type="arabicPeriod"/>
                      </a:pPr>
                      <a:r>
                        <a:rPr lang="tr-TR" sz="2300" dirty="0" err="1"/>
                        <a:t>Response</a:t>
                      </a:r>
                      <a:r>
                        <a:rPr lang="tr-TR" sz="2300" dirty="0"/>
                        <a:t> data is </a:t>
                      </a:r>
                      <a:r>
                        <a:rPr lang="tr-TR" sz="2300" dirty="0" err="1"/>
                        <a:t>parsed</a:t>
                      </a:r>
                      <a:r>
                        <a:rPr lang="tr-TR" sz="2300" dirty="0"/>
                        <a:t>, </a:t>
                      </a:r>
                      <a:r>
                        <a:rPr lang="tr-TR" sz="2300" dirty="0" err="1"/>
                        <a:t>and</a:t>
                      </a:r>
                      <a:r>
                        <a:rPr lang="tr-TR" sz="2300" dirty="0"/>
                        <a:t> </a:t>
                      </a:r>
                      <a:r>
                        <a:rPr lang="tr-TR" sz="2300" dirty="0" err="1"/>
                        <a:t>the</a:t>
                      </a:r>
                      <a:r>
                        <a:rPr lang="tr-TR" sz="2300" dirty="0"/>
                        <a:t> </a:t>
                      </a:r>
                      <a:r>
                        <a:rPr lang="tr-TR" sz="2300" dirty="0" err="1"/>
                        <a:t>expected</a:t>
                      </a:r>
                      <a:r>
                        <a:rPr lang="tr-TR" sz="2300" dirty="0"/>
                        <a:t> data is </a:t>
                      </a:r>
                      <a:r>
                        <a:rPr lang="tr-TR" sz="2300" dirty="0" err="1"/>
                        <a:t>selected</a:t>
                      </a:r>
                      <a:r>
                        <a:rPr lang="tr-TR" sz="2300" dirty="0"/>
                        <a:t>.</a:t>
                      </a:r>
                      <a:endParaRPr lang="de-DE" sz="2300" dirty="0"/>
                    </a:p>
                  </a:txBody>
                  <a:tcPr marL="115325" marR="115325" marT="57663" marB="57663"/>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2815445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41248" y="334644"/>
            <a:ext cx="10509504" cy="1076914"/>
          </a:xfrm>
        </p:spPr>
        <p:txBody>
          <a:bodyPr anchor="ctr">
            <a:normAutofit/>
          </a:bodyPr>
          <a:lstStyle/>
          <a:p>
            <a:r>
              <a:rPr lang="tr-TR" sz="4000" dirty="0" err="1"/>
              <a:t>Autowascher</a:t>
            </a:r>
            <a:r>
              <a:rPr lang="tr-TR" sz="4000" dirty="0"/>
              <a:t> Panel </a:t>
            </a:r>
            <a:r>
              <a:rPr lang="tr-TR" sz="4000" dirty="0" err="1"/>
              <a:t>Interface</a:t>
            </a:r>
            <a:endParaRPr lang="de-DE" sz="4000" dirty="0"/>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extLst>
              <p:ext uri="{D42A27DB-BD31-4B8C-83A1-F6EECF244321}">
                <p14:modId xmlns:p14="http://schemas.microsoft.com/office/powerpoint/2010/main" val="1143611280"/>
              </p:ext>
            </p:extLst>
          </p:nvPr>
        </p:nvGraphicFramePr>
        <p:xfrm>
          <a:off x="2061200" y="1737360"/>
          <a:ext cx="8060456" cy="4642041"/>
        </p:xfrm>
        <a:graphic>
          <a:graphicData uri="http://schemas.openxmlformats.org/drawingml/2006/table">
            <a:tbl>
              <a:tblPr firstRow="1" bandRow="1">
                <a:tableStyleId>{21E4AEA4-8DFA-4A89-87EB-49C32662AFE0}</a:tableStyleId>
              </a:tblPr>
              <a:tblGrid>
                <a:gridCol w="3582989">
                  <a:extLst>
                    <a:ext uri="{9D8B030D-6E8A-4147-A177-3AD203B41FA5}">
                      <a16:colId xmlns:a16="http://schemas.microsoft.com/office/drawing/2014/main" val="3408140366"/>
                    </a:ext>
                  </a:extLst>
                </a:gridCol>
                <a:gridCol w="4477467">
                  <a:extLst>
                    <a:ext uri="{9D8B030D-6E8A-4147-A177-3AD203B41FA5}">
                      <a16:colId xmlns:a16="http://schemas.microsoft.com/office/drawing/2014/main" val="2882300889"/>
                    </a:ext>
                  </a:extLst>
                </a:gridCol>
              </a:tblGrid>
              <a:tr h="278891">
                <a:tc>
                  <a:txBody>
                    <a:bodyPr/>
                    <a:lstStyle/>
                    <a:p>
                      <a:r>
                        <a:rPr lang="tr-TR" sz="1300"/>
                        <a:t>Test Steps</a:t>
                      </a:r>
                      <a:endParaRPr lang="de-DE" sz="1300"/>
                    </a:p>
                  </a:txBody>
                  <a:tcPr marL="66402" marR="66402" marT="33201" marB="33201"/>
                </a:tc>
                <a:tc>
                  <a:txBody>
                    <a:bodyPr/>
                    <a:lstStyle/>
                    <a:p>
                      <a:endParaRPr lang="de-DE" sz="1300"/>
                    </a:p>
                  </a:txBody>
                  <a:tcPr marL="66402" marR="66402" marT="33201" marB="33201"/>
                </a:tc>
                <a:extLst>
                  <a:ext uri="{0D108BD9-81ED-4DB2-BD59-A6C34878D82A}">
                    <a16:rowId xmlns:a16="http://schemas.microsoft.com/office/drawing/2014/main" val="2521937773"/>
                  </a:ext>
                </a:extLst>
              </a:tr>
              <a:tr h="517398">
                <a:tc>
                  <a:txBody>
                    <a:bodyPr/>
                    <a:lstStyle/>
                    <a:p>
                      <a:r>
                        <a:rPr lang="tr-TR" sz="1300"/>
                        <a:t>Post-Condition</a:t>
                      </a:r>
                      <a:endParaRPr lang="de-DE" sz="1300"/>
                    </a:p>
                  </a:txBody>
                  <a:tcPr marL="66402" marR="66402" marT="33201" marB="33201"/>
                </a:tc>
                <a:tc>
                  <a:txBody>
                    <a:bodyPr/>
                    <a:lstStyle/>
                    <a:p>
                      <a:r>
                        <a:rPr lang="de-DE" sz="1400"/>
                        <a:t>HTTP 201 und die Anfrage wurde erfüllt und führte zur Erstellung einer neuen Ressource.</a:t>
                      </a:r>
                    </a:p>
                  </a:txBody>
                  <a:tcPr marL="66402" marR="66402" marT="33201" marB="33201"/>
                </a:tc>
                <a:extLst>
                  <a:ext uri="{0D108BD9-81ED-4DB2-BD59-A6C34878D82A}">
                    <a16:rowId xmlns:a16="http://schemas.microsoft.com/office/drawing/2014/main" val="1646522328"/>
                  </a:ext>
                </a:extLst>
              </a:tr>
              <a:tr h="690857">
                <a:tc>
                  <a:txBody>
                    <a:bodyPr/>
                    <a:lstStyle/>
                    <a:p>
                      <a:r>
                        <a:rPr lang="tr-TR" sz="1300"/>
                        <a:t>Test Data</a:t>
                      </a:r>
                      <a:endParaRPr lang="de-DE" sz="1300"/>
                    </a:p>
                  </a:txBody>
                  <a:tcPr marL="66402" marR="66402" marT="33201" marB="33201"/>
                </a:tc>
                <a:tc>
                  <a:txBody>
                    <a:bodyPr/>
                    <a:lstStyle/>
                    <a:p>
                      <a:r>
                        <a:rPr lang="en-US" sz="1300" b="0" i="0" kern="1200">
                          <a:solidFill>
                            <a:schemeClr val="dk1"/>
                          </a:solidFill>
                          <a:effectLst/>
                          <a:latin typeface="+mn-lt"/>
                          <a:ea typeface="+mn-ea"/>
                          <a:cs typeface="+mn-cs"/>
                        </a:rPr>
                        <a:t>{</a:t>
                      </a:r>
                    </a:p>
                    <a:p>
                      <a:r>
                        <a:rPr lang="en-US" sz="1300" b="0" i="0" kern="1200">
                          <a:solidFill>
                            <a:schemeClr val="dk1"/>
                          </a:solidFill>
                          <a:effectLst/>
                          <a:latin typeface="+mn-lt"/>
                          <a:ea typeface="+mn-ea"/>
                          <a:cs typeface="+mn-cs"/>
                        </a:rPr>
                        <a:t>  “id”: “1”</a:t>
                      </a:r>
                    </a:p>
                    <a:p>
                      <a:r>
                        <a:rPr lang="en-US" sz="1300" b="0" i="0" kern="1200">
                          <a:solidFill>
                            <a:schemeClr val="dk1"/>
                          </a:solidFill>
                          <a:effectLst/>
                          <a:latin typeface="+mn-lt"/>
                          <a:ea typeface="+mn-ea"/>
                          <a:cs typeface="+mn-cs"/>
                        </a:rPr>
                        <a:t>}</a:t>
                      </a:r>
                      <a:endParaRPr lang="de-DE" sz="1300"/>
                    </a:p>
                  </a:txBody>
                  <a:tcPr marL="66402" marR="66402" marT="33201" marB="33201"/>
                </a:tc>
                <a:extLst>
                  <a:ext uri="{0D108BD9-81ED-4DB2-BD59-A6C34878D82A}">
                    <a16:rowId xmlns:a16="http://schemas.microsoft.com/office/drawing/2014/main" val="631299573"/>
                  </a:ext>
                </a:extLst>
              </a:tr>
              <a:tr h="1384695">
                <a:tc>
                  <a:txBody>
                    <a:bodyPr/>
                    <a:lstStyle/>
                    <a:p>
                      <a:r>
                        <a:rPr lang="tr-TR" sz="1300"/>
                        <a:t>Expected Result</a:t>
                      </a:r>
                      <a:endParaRPr lang="de-DE" sz="1300"/>
                    </a:p>
                  </a:txBody>
                  <a:tcPr marL="66402" marR="66402" marT="33201" marB="33201"/>
                </a:tc>
                <a:tc>
                  <a:txBody>
                    <a:bodyPr/>
                    <a:lstStyle/>
                    <a:p>
                      <a:r>
                        <a:rPr lang="en-US" sz="900" b="0" kern="1200">
                          <a:solidFill>
                            <a:schemeClr val="dk1"/>
                          </a:solidFill>
                          <a:effectLst/>
                          <a:latin typeface="+mn-lt"/>
                          <a:ea typeface="+mn-ea"/>
                          <a:cs typeface="+mn-cs"/>
                        </a:rPr>
                        <a:t>[</a:t>
                      </a:r>
                    </a:p>
                    <a:p>
                      <a:r>
                        <a:rPr lang="en-US" sz="900" b="0" kern="1200">
                          <a:solidFill>
                            <a:schemeClr val="dk1"/>
                          </a:solidFill>
                          <a:effectLst/>
                          <a:latin typeface="+mn-lt"/>
                          <a:ea typeface="+mn-ea"/>
                          <a:cs typeface="+mn-cs"/>
                        </a:rPr>
                        <a:t>    {</a:t>
                      </a:r>
                    </a:p>
                    <a:p>
                      <a:r>
                        <a:rPr lang="en-US" sz="900" b="0" kern="1200">
                          <a:solidFill>
                            <a:schemeClr val="dk1"/>
                          </a:solidFill>
                          <a:effectLst/>
                          <a:latin typeface="+mn-lt"/>
                          <a:ea typeface="+mn-ea"/>
                          <a:cs typeface="+mn-cs"/>
                        </a:rPr>
                        <a:t>        "id": "6479f42ac05d1e1f014c9299",</a:t>
                      </a:r>
                    </a:p>
                    <a:p>
                      <a:r>
                        <a:rPr lang="en-US" sz="900" b="0" kern="1200">
                          <a:solidFill>
                            <a:schemeClr val="dk1"/>
                          </a:solidFill>
                          <a:effectLst/>
                          <a:latin typeface="+mn-lt"/>
                          <a:ea typeface="+mn-ea"/>
                          <a:cs typeface="+mn-cs"/>
                        </a:rPr>
                        <a:t>        "terminDate": "2023-06-02T13:52:42.915+00:00",</a:t>
                      </a:r>
                    </a:p>
                    <a:p>
                      <a:r>
                        <a:rPr lang="en-US" sz="900" b="0" kern="1200">
                          <a:solidFill>
                            <a:schemeClr val="dk1"/>
                          </a:solidFill>
                          <a:effectLst/>
                          <a:latin typeface="+mn-lt"/>
                          <a:ea typeface="+mn-ea"/>
                          <a:cs typeface="+mn-cs"/>
                        </a:rPr>
                        <a:t>        "name": "test",</a:t>
                      </a:r>
                    </a:p>
                    <a:p>
                      <a:r>
                        <a:rPr lang="en-US" sz="900" b="0" kern="1200">
                          <a:solidFill>
                            <a:schemeClr val="dk1"/>
                          </a:solidFill>
                          <a:effectLst/>
                          <a:latin typeface="+mn-lt"/>
                          <a:ea typeface="+mn-ea"/>
                          <a:cs typeface="+mn-cs"/>
                        </a:rPr>
                        <a:t>        "phoneNumber": "tes1",</a:t>
                      </a:r>
                    </a:p>
                    <a:p>
                      <a:r>
                        <a:rPr lang="en-US" sz="900" b="0" kern="1200">
                          <a:solidFill>
                            <a:schemeClr val="dk1"/>
                          </a:solidFill>
                          <a:effectLst/>
                          <a:latin typeface="+mn-lt"/>
                          <a:ea typeface="+mn-ea"/>
                          <a:cs typeface="+mn-cs"/>
                        </a:rPr>
                        <a:t>        "plateNumber": "test2",</a:t>
                      </a:r>
                    </a:p>
                    <a:p>
                      <a:r>
                        <a:rPr lang="en-US" sz="900" b="0" kern="1200">
                          <a:solidFill>
                            <a:schemeClr val="dk1"/>
                          </a:solidFill>
                          <a:effectLst/>
                          <a:latin typeface="+mn-lt"/>
                          <a:ea typeface="+mn-ea"/>
                          <a:cs typeface="+mn-cs"/>
                        </a:rPr>
                        <a:t>        "autoWaschId": "1"</a:t>
                      </a:r>
                    </a:p>
                    <a:p>
                      <a:r>
                        <a:rPr lang="en-US" sz="900" b="0" kern="1200">
                          <a:solidFill>
                            <a:schemeClr val="dk1"/>
                          </a:solidFill>
                          <a:effectLst/>
                          <a:latin typeface="+mn-lt"/>
                          <a:ea typeface="+mn-ea"/>
                          <a:cs typeface="+mn-cs"/>
                        </a:rPr>
                        <a:t>    }</a:t>
                      </a:r>
                    </a:p>
                    <a:p>
                      <a:r>
                        <a:rPr lang="en-US" sz="900" b="0" kern="1200">
                          <a:solidFill>
                            <a:schemeClr val="dk1"/>
                          </a:solidFill>
                          <a:effectLst/>
                          <a:latin typeface="+mn-lt"/>
                          <a:ea typeface="+mn-ea"/>
                          <a:cs typeface="+mn-cs"/>
                        </a:rPr>
                        <a:t>]</a:t>
                      </a:r>
                    </a:p>
                  </a:txBody>
                  <a:tcPr marL="66402" marR="66402" marT="33201" marB="33201"/>
                </a:tc>
                <a:extLst>
                  <a:ext uri="{0D108BD9-81ED-4DB2-BD59-A6C34878D82A}">
                    <a16:rowId xmlns:a16="http://schemas.microsoft.com/office/drawing/2014/main" val="4285202279"/>
                  </a:ext>
                </a:extLst>
              </a:tr>
              <a:tr h="1384695">
                <a:tc>
                  <a:txBody>
                    <a:bodyPr/>
                    <a:lstStyle/>
                    <a:p>
                      <a:r>
                        <a:rPr lang="tr-TR" sz="1300"/>
                        <a:t>Actual Result</a:t>
                      </a:r>
                      <a:endParaRPr lang="de-DE" sz="1300"/>
                    </a:p>
                  </a:txBody>
                  <a:tcPr marL="66402" marR="66402" marT="33201" marB="33201"/>
                </a:tc>
                <a:tc>
                  <a:txBody>
                    <a:bodyPr/>
                    <a:lstStyle/>
                    <a:p>
                      <a:r>
                        <a:rPr lang="en-US" sz="900" b="0" kern="1200" dirty="0">
                          <a:solidFill>
                            <a:schemeClr val="dk1"/>
                          </a:solidFill>
                          <a:effectLst/>
                          <a:latin typeface="+mn-lt"/>
                          <a:ea typeface="+mn-ea"/>
                          <a:cs typeface="+mn-cs"/>
                        </a:rPr>
                        <a:t>[</a:t>
                      </a:r>
                    </a:p>
                    <a:p>
                      <a:r>
                        <a:rPr lang="en-US" sz="900" b="0" kern="1200" dirty="0">
                          <a:solidFill>
                            <a:schemeClr val="dk1"/>
                          </a:solidFill>
                          <a:effectLst/>
                          <a:latin typeface="+mn-lt"/>
                          <a:ea typeface="+mn-ea"/>
                          <a:cs typeface="+mn-cs"/>
                        </a:rPr>
                        <a:t>    {</a:t>
                      </a:r>
                    </a:p>
                    <a:p>
                      <a:r>
                        <a:rPr lang="en-US" sz="900" b="0" kern="1200" dirty="0">
                          <a:solidFill>
                            <a:schemeClr val="dk1"/>
                          </a:solidFill>
                          <a:effectLst/>
                          <a:latin typeface="+mn-lt"/>
                          <a:ea typeface="+mn-ea"/>
                          <a:cs typeface="+mn-cs"/>
                        </a:rPr>
                        <a:t>        "id": "6479f42ac05d1e1f014c9299",</a:t>
                      </a:r>
                    </a:p>
                    <a:p>
                      <a:r>
                        <a:rPr lang="en-US" sz="900" b="0" kern="1200" dirty="0">
                          <a:solidFill>
                            <a:schemeClr val="dk1"/>
                          </a:solidFill>
                          <a:effectLst/>
                          <a:latin typeface="+mn-lt"/>
                          <a:ea typeface="+mn-ea"/>
                          <a:cs typeface="+mn-cs"/>
                        </a:rPr>
                        <a:t>        "</a:t>
                      </a:r>
                      <a:r>
                        <a:rPr lang="en-US" sz="900" b="0" kern="1200" dirty="0" err="1">
                          <a:solidFill>
                            <a:schemeClr val="dk1"/>
                          </a:solidFill>
                          <a:effectLst/>
                          <a:latin typeface="+mn-lt"/>
                          <a:ea typeface="+mn-ea"/>
                          <a:cs typeface="+mn-cs"/>
                        </a:rPr>
                        <a:t>terminDate</a:t>
                      </a:r>
                      <a:r>
                        <a:rPr lang="en-US" sz="900" b="0" kern="1200" dirty="0">
                          <a:solidFill>
                            <a:schemeClr val="dk1"/>
                          </a:solidFill>
                          <a:effectLst/>
                          <a:latin typeface="+mn-lt"/>
                          <a:ea typeface="+mn-ea"/>
                          <a:cs typeface="+mn-cs"/>
                        </a:rPr>
                        <a:t>": "2023-06-02T13:52:42.915+00:00",</a:t>
                      </a:r>
                    </a:p>
                    <a:p>
                      <a:r>
                        <a:rPr lang="en-US" sz="900" b="0" kern="1200" dirty="0">
                          <a:solidFill>
                            <a:schemeClr val="dk1"/>
                          </a:solidFill>
                          <a:effectLst/>
                          <a:latin typeface="+mn-lt"/>
                          <a:ea typeface="+mn-ea"/>
                          <a:cs typeface="+mn-cs"/>
                        </a:rPr>
                        <a:t>        "name": "test",</a:t>
                      </a:r>
                    </a:p>
                    <a:p>
                      <a:r>
                        <a:rPr lang="en-US" sz="900" b="0" kern="1200" dirty="0">
                          <a:solidFill>
                            <a:schemeClr val="dk1"/>
                          </a:solidFill>
                          <a:effectLst/>
                          <a:latin typeface="+mn-lt"/>
                          <a:ea typeface="+mn-ea"/>
                          <a:cs typeface="+mn-cs"/>
                        </a:rPr>
                        <a:t>        "</a:t>
                      </a:r>
                      <a:r>
                        <a:rPr lang="en-US" sz="900" b="0" kern="1200" dirty="0" err="1">
                          <a:solidFill>
                            <a:schemeClr val="dk1"/>
                          </a:solidFill>
                          <a:effectLst/>
                          <a:latin typeface="+mn-lt"/>
                          <a:ea typeface="+mn-ea"/>
                          <a:cs typeface="+mn-cs"/>
                        </a:rPr>
                        <a:t>phoneNumber</a:t>
                      </a:r>
                      <a:r>
                        <a:rPr lang="en-US" sz="900" b="0" kern="1200" dirty="0">
                          <a:solidFill>
                            <a:schemeClr val="dk1"/>
                          </a:solidFill>
                          <a:effectLst/>
                          <a:latin typeface="+mn-lt"/>
                          <a:ea typeface="+mn-ea"/>
                          <a:cs typeface="+mn-cs"/>
                        </a:rPr>
                        <a:t>": "tes1",</a:t>
                      </a:r>
                    </a:p>
                    <a:p>
                      <a:r>
                        <a:rPr lang="en-US" sz="900" b="0" kern="1200" dirty="0">
                          <a:solidFill>
                            <a:schemeClr val="dk1"/>
                          </a:solidFill>
                          <a:effectLst/>
                          <a:latin typeface="+mn-lt"/>
                          <a:ea typeface="+mn-ea"/>
                          <a:cs typeface="+mn-cs"/>
                        </a:rPr>
                        <a:t>        "</a:t>
                      </a:r>
                      <a:r>
                        <a:rPr lang="en-US" sz="900" b="0" kern="1200" dirty="0" err="1">
                          <a:solidFill>
                            <a:schemeClr val="dk1"/>
                          </a:solidFill>
                          <a:effectLst/>
                          <a:latin typeface="+mn-lt"/>
                          <a:ea typeface="+mn-ea"/>
                          <a:cs typeface="+mn-cs"/>
                        </a:rPr>
                        <a:t>plateNumber</a:t>
                      </a:r>
                      <a:r>
                        <a:rPr lang="en-US" sz="900" b="0" kern="1200" dirty="0">
                          <a:solidFill>
                            <a:schemeClr val="dk1"/>
                          </a:solidFill>
                          <a:effectLst/>
                          <a:latin typeface="+mn-lt"/>
                          <a:ea typeface="+mn-ea"/>
                          <a:cs typeface="+mn-cs"/>
                        </a:rPr>
                        <a:t>": "test2",</a:t>
                      </a:r>
                    </a:p>
                    <a:p>
                      <a:r>
                        <a:rPr lang="en-US" sz="900" b="0" kern="1200" dirty="0">
                          <a:solidFill>
                            <a:schemeClr val="dk1"/>
                          </a:solidFill>
                          <a:effectLst/>
                          <a:latin typeface="+mn-lt"/>
                          <a:ea typeface="+mn-ea"/>
                          <a:cs typeface="+mn-cs"/>
                        </a:rPr>
                        <a:t>        "</a:t>
                      </a:r>
                      <a:r>
                        <a:rPr lang="en-US" sz="900" b="0" kern="1200" dirty="0" err="1">
                          <a:solidFill>
                            <a:schemeClr val="dk1"/>
                          </a:solidFill>
                          <a:effectLst/>
                          <a:latin typeface="+mn-lt"/>
                          <a:ea typeface="+mn-ea"/>
                          <a:cs typeface="+mn-cs"/>
                        </a:rPr>
                        <a:t>autoWaschId</a:t>
                      </a:r>
                      <a:r>
                        <a:rPr lang="en-US" sz="900" b="0" kern="1200" dirty="0">
                          <a:solidFill>
                            <a:schemeClr val="dk1"/>
                          </a:solidFill>
                          <a:effectLst/>
                          <a:latin typeface="+mn-lt"/>
                          <a:ea typeface="+mn-ea"/>
                          <a:cs typeface="+mn-cs"/>
                        </a:rPr>
                        <a:t>": "1"</a:t>
                      </a:r>
                    </a:p>
                    <a:p>
                      <a:r>
                        <a:rPr lang="en-US" sz="900" b="0" kern="1200" dirty="0">
                          <a:solidFill>
                            <a:schemeClr val="dk1"/>
                          </a:solidFill>
                          <a:effectLst/>
                          <a:latin typeface="+mn-lt"/>
                          <a:ea typeface="+mn-ea"/>
                          <a:cs typeface="+mn-cs"/>
                        </a:rPr>
                        <a:t>    }</a:t>
                      </a:r>
                    </a:p>
                    <a:p>
                      <a:r>
                        <a:rPr lang="en-US" sz="900" b="0" kern="1200" dirty="0">
                          <a:solidFill>
                            <a:schemeClr val="dk1"/>
                          </a:solidFill>
                          <a:effectLst/>
                          <a:latin typeface="+mn-lt"/>
                          <a:ea typeface="+mn-ea"/>
                          <a:cs typeface="+mn-cs"/>
                        </a:rPr>
                        <a:t>]</a:t>
                      </a:r>
                    </a:p>
                  </a:txBody>
                  <a:tcPr marL="66402" marR="66402" marT="33201" marB="33201"/>
                </a:tc>
                <a:extLst>
                  <a:ext uri="{0D108BD9-81ED-4DB2-BD59-A6C34878D82A}">
                    <a16:rowId xmlns:a16="http://schemas.microsoft.com/office/drawing/2014/main" val="1629613821"/>
                  </a:ext>
                </a:extLst>
              </a:tr>
              <a:tr h="278891">
                <a:tc>
                  <a:txBody>
                    <a:bodyPr/>
                    <a:lstStyle/>
                    <a:p>
                      <a:r>
                        <a:rPr lang="tr-TR" sz="1300"/>
                        <a:t>Verdict(Pass/Fail)</a:t>
                      </a:r>
                      <a:endParaRPr lang="de-DE" sz="1300"/>
                    </a:p>
                  </a:txBody>
                  <a:tcPr marL="66402" marR="66402" marT="33201" marB="33201"/>
                </a:tc>
                <a:tc>
                  <a:txBody>
                    <a:bodyPr/>
                    <a:lstStyle/>
                    <a:p>
                      <a:r>
                        <a:rPr lang="tr-TR" sz="1300" dirty="0" err="1">
                          <a:solidFill>
                            <a:schemeClr val="accent6"/>
                          </a:solidFill>
                        </a:rPr>
                        <a:t>Pass</a:t>
                      </a:r>
                      <a:endParaRPr lang="de-DE" sz="1300" dirty="0">
                        <a:solidFill>
                          <a:schemeClr val="accent6"/>
                        </a:solidFill>
                      </a:endParaRPr>
                    </a:p>
                  </a:txBody>
                  <a:tcPr marL="66402" marR="66402" marT="33201" marB="33201"/>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3366505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5A36632-5FAB-92B1-8B8D-10A9F81DA0BA}"/>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POST Autowasch</a:t>
            </a:r>
          </a:p>
        </p:txBody>
      </p:sp>
      <p:sp>
        <p:nvSpPr>
          <p:cNvPr id="18" name="Rectangle 17">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Metin kutusu 6">
            <a:extLst>
              <a:ext uri="{FF2B5EF4-FFF2-40B4-BE49-F238E27FC236}">
                <a16:creationId xmlns:a16="http://schemas.microsoft.com/office/drawing/2014/main" id="{83DD7F81-1005-F111-C9DD-0F6BB63C4638}"/>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de-DE" dirty="0"/>
              <a:t>Nachdem die erforderlichen Informationen vom Benutzer erhalten wurden, werden die entsprechenden Informationen im JSON-Format mit der POST-Methode an den </a:t>
            </a:r>
            <a:r>
              <a:rPr lang="de-DE" dirty="0" err="1"/>
              <a:t>autowaschers</a:t>
            </a:r>
            <a:r>
              <a:rPr lang="de-DE" dirty="0"/>
              <a:t>-Endpunkt gesendet und die Autowasch</a:t>
            </a:r>
            <a:r>
              <a:rPr lang="tr-TR" dirty="0"/>
              <a:t>er</a:t>
            </a:r>
            <a:r>
              <a:rPr lang="de-DE" dirty="0"/>
              <a:t> wird im System registriert.</a:t>
            </a:r>
            <a:endParaRPr lang="en-US" dirty="0"/>
          </a:p>
        </p:txBody>
      </p:sp>
      <p:pic>
        <p:nvPicPr>
          <p:cNvPr id="5" name="İçerik Yer Tutucusu 4" descr="metin, ekran görüntüsü, yazılım, bilgisayar simgesi içeren bir resim&#10;&#10;Açıklama otomatik olarak oluşturuldu">
            <a:extLst>
              <a:ext uri="{FF2B5EF4-FFF2-40B4-BE49-F238E27FC236}">
                <a16:creationId xmlns:a16="http://schemas.microsoft.com/office/drawing/2014/main" id="{805AA75B-4443-B880-DA98-B6BD822626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3112" y="2729397"/>
            <a:ext cx="5030851" cy="3483864"/>
          </a:xfrm>
          <a:prstGeom prst="rect">
            <a:avLst/>
          </a:prstGeom>
        </p:spPr>
      </p:pic>
      <p:pic>
        <p:nvPicPr>
          <p:cNvPr id="9" name="Resim 8">
            <a:extLst>
              <a:ext uri="{FF2B5EF4-FFF2-40B4-BE49-F238E27FC236}">
                <a16:creationId xmlns:a16="http://schemas.microsoft.com/office/drawing/2014/main" id="{66B9D5AD-9600-17D9-FC95-285A665BD121}"/>
              </a:ext>
            </a:extLst>
          </p:cNvPr>
          <p:cNvPicPr>
            <a:picLocks noChangeAspect="1"/>
          </p:cNvPicPr>
          <p:nvPr/>
        </p:nvPicPr>
        <p:blipFill>
          <a:blip r:embed="rId3"/>
          <a:stretch>
            <a:fillRect/>
          </a:stretch>
        </p:blipFill>
        <p:spPr>
          <a:xfrm>
            <a:off x="6360423" y="2729397"/>
            <a:ext cx="5199797" cy="3483864"/>
          </a:xfrm>
          <a:prstGeom prst="rect">
            <a:avLst/>
          </a:prstGeom>
        </p:spPr>
      </p:pic>
    </p:spTree>
    <p:extLst>
      <p:ext uri="{BB962C8B-B14F-4D97-AF65-F5344CB8AC3E}">
        <p14:creationId xmlns:p14="http://schemas.microsoft.com/office/powerpoint/2010/main" val="91719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602A6CBC-23BE-826E-3EEA-31B528A65393}"/>
              </a:ext>
            </a:extLst>
          </p:cNvPr>
          <p:cNvSpPr>
            <a:spLocks noGrp="1"/>
          </p:cNvSpPr>
          <p:nvPr>
            <p:ph type="title"/>
          </p:nvPr>
        </p:nvSpPr>
        <p:spPr>
          <a:xfrm>
            <a:off x="838200" y="365125"/>
            <a:ext cx="10515600" cy="1325563"/>
          </a:xfrm>
        </p:spPr>
        <p:txBody>
          <a:bodyPr>
            <a:normAutofit/>
          </a:bodyPr>
          <a:lstStyle/>
          <a:p>
            <a:r>
              <a:rPr lang="tr-TR" dirty="0"/>
              <a:t>Systemüberblick</a:t>
            </a:r>
            <a:endParaRPr lang="de-DE"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49050CE7-69D7-6657-71FA-DE4322EA0B30}"/>
              </a:ext>
            </a:extLst>
          </p:cNvPr>
          <p:cNvSpPr>
            <a:spLocks noGrp="1"/>
          </p:cNvSpPr>
          <p:nvPr>
            <p:ph idx="1"/>
          </p:nvPr>
        </p:nvSpPr>
        <p:spPr>
          <a:xfrm>
            <a:off x="838200" y="1825625"/>
            <a:ext cx="10515600" cy="4351338"/>
          </a:xfrm>
        </p:spPr>
        <p:txBody>
          <a:bodyPr>
            <a:normAutofit/>
          </a:bodyPr>
          <a:lstStyle/>
          <a:p>
            <a:endParaRPr lang="de-DE" sz="1500" dirty="0"/>
          </a:p>
          <a:p>
            <a:pPr marL="0" indent="0">
              <a:buNone/>
            </a:pPr>
            <a:r>
              <a:rPr lang="de-DE" sz="1500" b="1" dirty="0"/>
              <a:t>Unser Test-Systemüberblick für die </a:t>
            </a:r>
            <a:r>
              <a:rPr lang="de-DE" sz="1500" b="1" dirty="0" err="1"/>
              <a:t>AutowaschTermine</a:t>
            </a:r>
            <a:r>
              <a:rPr lang="de-DE" sz="1500" b="1" dirty="0"/>
              <a:t>-</a:t>
            </a:r>
            <a:r>
              <a:rPr lang="tr-TR" sz="1500" b="1" dirty="0" err="1"/>
              <a:t>App</a:t>
            </a:r>
            <a:r>
              <a:rPr lang="de-DE" sz="1500" b="1" dirty="0"/>
              <a:t> lautet wie folgt:</a:t>
            </a:r>
            <a:endParaRPr lang="de-DE" sz="1500" dirty="0"/>
          </a:p>
          <a:p>
            <a:r>
              <a:rPr lang="de-DE" sz="1500" dirty="0"/>
              <a:t>Zu Beginn starten wir den Testprozess. Hierfür verwenden wir die @Test-Annotation im </a:t>
            </a:r>
            <a:r>
              <a:rPr lang="de-DE" sz="1500" dirty="0" err="1"/>
              <a:t>JUnit</a:t>
            </a:r>
            <a:r>
              <a:rPr lang="de-DE" sz="1500" dirty="0"/>
              <a:t>-Framework. In diesem Prozess legen wir fest, welcher Aspekt der </a:t>
            </a:r>
            <a:r>
              <a:rPr lang="tr-TR" sz="1500" dirty="0" err="1"/>
              <a:t>App</a:t>
            </a:r>
            <a:r>
              <a:rPr lang="de-DE" sz="1500" dirty="0"/>
              <a:t> getestet werden soll und wie die Testdaten aussehen werden.</a:t>
            </a:r>
          </a:p>
          <a:p>
            <a:r>
              <a:rPr lang="de-DE" sz="1500" dirty="0"/>
              <a:t>Als nächstes simulieren wir die Abhängigkeiten des Tests, beispielsweise den </a:t>
            </a:r>
            <a:r>
              <a:rPr lang="tr-TR" sz="1500" dirty="0" err="1"/>
              <a:t>AutowaschTermine</a:t>
            </a:r>
            <a:r>
              <a:rPr lang="tr-TR" sz="1500" dirty="0"/>
              <a:t>-Services</a:t>
            </a:r>
            <a:r>
              <a:rPr lang="de-DE" sz="1500" dirty="0"/>
              <a:t>. Dabei definieren wir, welche Art von Antwort wir vom </a:t>
            </a:r>
            <a:r>
              <a:rPr lang="tr-TR" sz="1500" dirty="0"/>
              <a:t>Service</a:t>
            </a:r>
            <a:r>
              <a:rPr lang="de-DE" sz="1500" dirty="0"/>
              <a:t> erwarten.</a:t>
            </a:r>
          </a:p>
          <a:p>
            <a:r>
              <a:rPr lang="de-DE" sz="1500" dirty="0"/>
              <a:t>Im Rahmen der Tests rufen wir Funktionen auf, um die gewünschten Informationen abzurufen. Diese Funktionen nehmen als Parameter die ID des </a:t>
            </a:r>
            <a:r>
              <a:rPr lang="tr-TR" sz="1500" dirty="0" err="1"/>
              <a:t>Autowaschers</a:t>
            </a:r>
            <a:r>
              <a:rPr lang="tr-TR" sz="1500" dirty="0"/>
              <a:t> </a:t>
            </a:r>
            <a:r>
              <a:rPr lang="tr-TR" sz="1500" dirty="0" err="1"/>
              <a:t>und</a:t>
            </a:r>
            <a:r>
              <a:rPr lang="de-DE" sz="1500" dirty="0"/>
              <a:t> den Termin</a:t>
            </a:r>
            <a:r>
              <a:rPr lang="tr-TR" sz="1500" dirty="0"/>
              <a:t> </a:t>
            </a:r>
            <a:r>
              <a:rPr lang="de-DE" sz="1500" dirty="0"/>
              <a:t>entgegen, abhängig vom spezifischen Testfall.</a:t>
            </a:r>
          </a:p>
          <a:p>
            <a:r>
              <a:rPr lang="de-DE" sz="1500" dirty="0"/>
              <a:t>Nachdem wir die Informationen erhalten haben, überprüfen wir, ob der zurückgegebene Wert die erwarteten Informationen enthält. Wenn dies der Fall ist, gilt der Test als bestanden. Falls die erwarteten Informationen nicht vorhanden sind, schließen wir den Test als nicht erfolgreich ab.</a:t>
            </a:r>
          </a:p>
          <a:p>
            <a:r>
              <a:rPr lang="de-DE" sz="1500" dirty="0"/>
              <a:t>Auf diese Weise ermöglicht unser Testsystem eine strukturierte und systematische Überprüfung der Funktionalitäten der </a:t>
            </a:r>
            <a:r>
              <a:rPr lang="de-DE" sz="1500" dirty="0" err="1"/>
              <a:t>AutowaschTermine</a:t>
            </a:r>
            <a:r>
              <a:rPr lang="de-DE" sz="1500" dirty="0"/>
              <a:t>-</a:t>
            </a:r>
            <a:r>
              <a:rPr lang="tr-TR" sz="1500" dirty="0" err="1"/>
              <a:t>App</a:t>
            </a:r>
            <a:r>
              <a:rPr lang="de-DE" sz="1500" dirty="0"/>
              <a:t>.</a:t>
            </a:r>
          </a:p>
        </p:txBody>
      </p:sp>
    </p:spTree>
    <p:extLst>
      <p:ext uri="{BB962C8B-B14F-4D97-AF65-F5344CB8AC3E}">
        <p14:creationId xmlns:p14="http://schemas.microsoft.com/office/powerpoint/2010/main" val="332108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dirty="0" err="1"/>
              <a:t>Create</a:t>
            </a:r>
            <a:r>
              <a:rPr lang="tr-TR" sz="4000" dirty="0"/>
              <a:t> </a:t>
            </a:r>
            <a:r>
              <a:rPr lang="tr-TR" sz="4000" dirty="0" err="1"/>
              <a:t>Account</a:t>
            </a:r>
            <a:r>
              <a:rPr lang="tr-TR" sz="4000" dirty="0"/>
              <a:t> </a:t>
            </a:r>
            <a:r>
              <a:rPr lang="tr-TR" sz="4000" dirty="0" err="1"/>
              <a:t>Interface</a:t>
            </a:r>
            <a:endParaRPr lang="de-DE" sz="4000"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4069411580"/>
              </p:ext>
            </p:extLst>
          </p:nvPr>
        </p:nvGraphicFramePr>
        <p:xfrm>
          <a:off x="838200" y="2117585"/>
          <a:ext cx="10506457" cy="3789666"/>
        </p:xfrm>
        <a:graphic>
          <a:graphicData uri="http://schemas.openxmlformats.org/drawingml/2006/table">
            <a:tbl>
              <a:tblPr firstRow="1" bandRow="1">
                <a:tableStyleId>{21E4AEA4-8DFA-4A89-87EB-49C32662AFE0}</a:tableStyleId>
              </a:tblPr>
              <a:tblGrid>
                <a:gridCol w="3426460">
                  <a:extLst>
                    <a:ext uri="{9D8B030D-6E8A-4147-A177-3AD203B41FA5}">
                      <a16:colId xmlns:a16="http://schemas.microsoft.com/office/drawing/2014/main" val="2198365106"/>
                    </a:ext>
                  </a:extLst>
                </a:gridCol>
                <a:gridCol w="7079997">
                  <a:extLst>
                    <a:ext uri="{9D8B030D-6E8A-4147-A177-3AD203B41FA5}">
                      <a16:colId xmlns:a16="http://schemas.microsoft.com/office/drawing/2014/main" val="3965219679"/>
                    </a:ext>
                  </a:extLst>
                </a:gridCol>
              </a:tblGrid>
              <a:tr h="409175">
                <a:tc>
                  <a:txBody>
                    <a:bodyPr/>
                    <a:lstStyle/>
                    <a:p>
                      <a:r>
                        <a:rPr lang="tr-TR" sz="1900"/>
                        <a:t>Test Name</a:t>
                      </a:r>
                      <a:endParaRPr lang="de-DE" sz="1900"/>
                    </a:p>
                  </a:txBody>
                  <a:tcPr marL="95246" marR="95246" marT="47623" marB="47623"/>
                </a:tc>
                <a:tc>
                  <a:txBody>
                    <a:bodyPr/>
                    <a:lstStyle/>
                    <a:p>
                      <a:r>
                        <a:rPr lang="tr-TR" sz="1900"/>
                        <a:t>Autowaschers database Interface</a:t>
                      </a:r>
                      <a:endParaRPr lang="de-DE" sz="1900"/>
                    </a:p>
                  </a:txBody>
                  <a:tcPr marL="95246" marR="95246" marT="47623" marB="47623"/>
                </a:tc>
                <a:extLst>
                  <a:ext uri="{0D108BD9-81ED-4DB2-BD59-A6C34878D82A}">
                    <a16:rowId xmlns:a16="http://schemas.microsoft.com/office/drawing/2014/main" val="3781996454"/>
                  </a:ext>
                </a:extLst>
              </a:tr>
              <a:tr h="2107475">
                <a:tc>
                  <a:txBody>
                    <a:bodyPr/>
                    <a:lstStyle/>
                    <a:p>
                      <a:r>
                        <a:rPr lang="tr-TR" sz="1900"/>
                        <a:t>Preconditions</a:t>
                      </a:r>
                      <a:endParaRPr lang="de-DE" sz="1900"/>
                    </a:p>
                  </a:txBody>
                  <a:tcPr marL="95246" marR="95246" marT="47623" marB="47623"/>
                </a:tc>
                <a:tc>
                  <a:txBody>
                    <a:bodyPr/>
                    <a:lstStyle/>
                    <a:p>
                      <a:pPr marL="285750" indent="-285750">
                        <a:buFont typeface="Arial" panose="020B0604020202020204" pitchFamily="34" charset="0"/>
                        <a:buChar char="•"/>
                      </a:pPr>
                      <a:r>
                        <a:rPr lang="de-DE" sz="1900" dirty="0"/>
                        <a:t>Bootstrapping Spring Data MongoDB </a:t>
                      </a:r>
                      <a:r>
                        <a:rPr lang="de-DE" sz="1900" dirty="0" err="1"/>
                        <a:t>repositories</a:t>
                      </a:r>
                      <a:r>
                        <a:rPr lang="de-DE" sz="1900" dirty="0"/>
                        <a:t> in DEFAULT </a:t>
                      </a:r>
                      <a:r>
                        <a:rPr lang="de-DE" sz="1900" dirty="0" err="1"/>
                        <a:t>mode</a:t>
                      </a:r>
                      <a:r>
                        <a:rPr lang="de-DE" sz="1900" dirty="0"/>
                        <a:t>.</a:t>
                      </a:r>
                      <a:endParaRPr lang="tr-TR" sz="1900" dirty="0"/>
                    </a:p>
                    <a:p>
                      <a:pPr marL="285750" indent="-285750">
                        <a:buFont typeface="Arial" panose="020B0604020202020204" pitchFamily="34" charset="0"/>
                        <a:buChar char="•"/>
                      </a:pPr>
                      <a:r>
                        <a:rPr lang="en-US" sz="1900" dirty="0"/>
                        <a:t>Tomcat initialized with port(s): 8080 (http)</a:t>
                      </a:r>
                      <a:endParaRPr lang="tr-TR" sz="1900" dirty="0"/>
                    </a:p>
                    <a:p>
                      <a:pPr marL="285750" indent="-285750">
                        <a:buFont typeface="Arial" panose="020B0604020202020204" pitchFamily="34" charset="0"/>
                        <a:buChar char="•"/>
                      </a:pPr>
                      <a:r>
                        <a:rPr lang="de-DE" sz="1900" dirty="0" err="1"/>
                        <a:t>Starting</a:t>
                      </a:r>
                      <a:r>
                        <a:rPr lang="de-DE" sz="1900" dirty="0"/>
                        <a:t> </a:t>
                      </a:r>
                      <a:r>
                        <a:rPr lang="de-DE" sz="1900" dirty="0" err="1"/>
                        <a:t>service</a:t>
                      </a:r>
                      <a:r>
                        <a:rPr lang="de-DE" sz="1900" dirty="0"/>
                        <a:t> [</a:t>
                      </a:r>
                      <a:r>
                        <a:rPr lang="de-DE" sz="1900" dirty="0" err="1"/>
                        <a:t>Tomcat</a:t>
                      </a:r>
                      <a:r>
                        <a:rPr lang="de-DE" sz="1900" dirty="0"/>
                        <a:t>]</a:t>
                      </a:r>
                      <a:endParaRPr lang="tr-TR" sz="1900" dirty="0"/>
                    </a:p>
                    <a:p>
                      <a:pPr marL="285750" indent="-285750">
                        <a:buFont typeface="Arial" panose="020B0604020202020204" pitchFamily="34" charset="0"/>
                        <a:buChar char="•"/>
                      </a:pPr>
                      <a:r>
                        <a:rPr lang="en-US" sz="1900" dirty="0"/>
                        <a:t>Tomcat started on port(s): 8080 (http) with context path ‘’</a:t>
                      </a:r>
                      <a:endParaRPr lang="tr-TR" sz="1900" dirty="0"/>
                    </a:p>
                    <a:p>
                      <a:pPr marL="285750" indent="-285750">
                        <a:buFont typeface="Arial" panose="020B0604020202020204" pitchFamily="34" charset="0"/>
                        <a:buChar char="•"/>
                      </a:pPr>
                      <a:r>
                        <a:rPr lang="en-US" sz="1900" dirty="0"/>
                        <a:t>Started </a:t>
                      </a:r>
                      <a:r>
                        <a:rPr lang="en-US" sz="1900" dirty="0" err="1"/>
                        <a:t>AutowaschTermineApplication</a:t>
                      </a:r>
                      <a:r>
                        <a:rPr lang="en-US" sz="1900" dirty="0"/>
                        <a:t> in 2.268 seconds (process running for 3.042)</a:t>
                      </a:r>
                      <a:endParaRPr lang="de-DE" sz="1900" dirty="0"/>
                    </a:p>
                  </a:txBody>
                  <a:tcPr marL="95246" marR="95246" marT="47623" marB="47623"/>
                </a:tc>
                <a:extLst>
                  <a:ext uri="{0D108BD9-81ED-4DB2-BD59-A6C34878D82A}">
                    <a16:rowId xmlns:a16="http://schemas.microsoft.com/office/drawing/2014/main" val="4085686506"/>
                  </a:ext>
                </a:extLst>
              </a:tr>
              <a:tr h="1258325">
                <a:tc>
                  <a:txBody>
                    <a:bodyPr/>
                    <a:lstStyle/>
                    <a:p>
                      <a:r>
                        <a:rPr lang="tr-TR" sz="1900"/>
                        <a:t>Test Steps </a:t>
                      </a:r>
                      <a:endParaRPr lang="de-DE" sz="1900"/>
                    </a:p>
                  </a:txBody>
                  <a:tcPr marL="95246" marR="95246" marT="47623" marB="47623"/>
                </a:tc>
                <a:tc>
                  <a:txBody>
                    <a:bodyPr/>
                    <a:lstStyle/>
                    <a:p>
                      <a:pPr marL="342900" indent="-342900">
                        <a:buFont typeface="+mj-lt"/>
                        <a:buAutoNum type="arabicPeriod"/>
                      </a:pPr>
                      <a:r>
                        <a:rPr lang="en-US" sz="1900" dirty="0"/>
                        <a:t>POST</a:t>
                      </a:r>
                      <a:r>
                        <a:rPr lang="tr-TR" sz="1900" dirty="0"/>
                        <a:t> </a:t>
                      </a:r>
                      <a:r>
                        <a:rPr lang="tr-TR" sz="1900" dirty="0" err="1"/>
                        <a:t>autowaschers</a:t>
                      </a:r>
                      <a:r>
                        <a:rPr lang="tr-TR" sz="1900" dirty="0"/>
                        <a:t>(</a:t>
                      </a:r>
                      <a:r>
                        <a:rPr lang="tr-TR" sz="1900" dirty="0" err="1"/>
                        <a:t>string</a:t>
                      </a:r>
                      <a:r>
                        <a:rPr lang="tr-TR" sz="1900" dirty="0"/>
                        <a:t> id, </a:t>
                      </a:r>
                      <a:r>
                        <a:rPr lang="tr-TR" sz="1900" dirty="0" err="1"/>
                        <a:t>string</a:t>
                      </a:r>
                      <a:r>
                        <a:rPr lang="tr-TR" sz="1900" dirty="0"/>
                        <a:t> name, </a:t>
                      </a:r>
                      <a:r>
                        <a:rPr lang="tr-TR" sz="1900" dirty="0" err="1"/>
                        <a:t>string</a:t>
                      </a:r>
                      <a:r>
                        <a:rPr lang="tr-TR" sz="1900" dirty="0"/>
                        <a:t> </a:t>
                      </a:r>
                      <a:r>
                        <a:rPr lang="tr-TR" sz="1900" dirty="0" err="1"/>
                        <a:t>email</a:t>
                      </a:r>
                      <a:r>
                        <a:rPr lang="tr-TR" sz="1900" dirty="0"/>
                        <a:t>, </a:t>
                      </a:r>
                      <a:r>
                        <a:rPr lang="tr-TR" sz="1900" dirty="0" err="1"/>
                        <a:t>string</a:t>
                      </a:r>
                      <a:r>
                        <a:rPr lang="tr-TR" sz="1900" dirty="0"/>
                        <a:t> </a:t>
                      </a:r>
                      <a:r>
                        <a:rPr lang="tr-TR" sz="1900" dirty="0" err="1"/>
                        <a:t>openingHours</a:t>
                      </a:r>
                      <a:r>
                        <a:rPr lang="tr-TR" sz="1900" dirty="0"/>
                        <a:t>, </a:t>
                      </a:r>
                      <a:r>
                        <a:rPr lang="tr-TR" sz="1900" dirty="0" err="1"/>
                        <a:t>string</a:t>
                      </a:r>
                      <a:r>
                        <a:rPr lang="tr-TR" sz="1900" dirty="0"/>
                        <a:t> </a:t>
                      </a:r>
                      <a:r>
                        <a:rPr lang="tr-TR" sz="1900" dirty="0" err="1"/>
                        <a:t>price</a:t>
                      </a:r>
                      <a:r>
                        <a:rPr lang="tr-TR" sz="1900" dirty="0"/>
                        <a:t>, </a:t>
                      </a:r>
                      <a:r>
                        <a:rPr lang="tr-TR" sz="1900" dirty="0" err="1"/>
                        <a:t>string</a:t>
                      </a:r>
                      <a:r>
                        <a:rPr lang="tr-TR" sz="1900" dirty="0"/>
                        <a:t> </a:t>
                      </a:r>
                      <a:r>
                        <a:rPr lang="tr-TR" sz="1900" dirty="0" err="1"/>
                        <a:t>phoneNumber</a:t>
                      </a:r>
                      <a:r>
                        <a:rPr lang="tr-TR" sz="1900" dirty="0"/>
                        <a:t>, </a:t>
                      </a:r>
                      <a:r>
                        <a:rPr lang="tr-TR" sz="1900" dirty="0" err="1"/>
                        <a:t>string</a:t>
                      </a:r>
                      <a:r>
                        <a:rPr lang="tr-TR" sz="1900" dirty="0"/>
                        <a:t> </a:t>
                      </a:r>
                      <a:r>
                        <a:rPr lang="tr-TR" sz="1900" dirty="0" err="1"/>
                        <a:t>address</a:t>
                      </a:r>
                      <a:r>
                        <a:rPr lang="tr-TR" sz="1900" dirty="0"/>
                        <a:t>, </a:t>
                      </a:r>
                      <a:r>
                        <a:rPr lang="tr-TR" sz="1900" dirty="0" err="1"/>
                        <a:t>string</a:t>
                      </a:r>
                      <a:r>
                        <a:rPr lang="tr-TR" sz="1900" dirty="0"/>
                        <a:t> </a:t>
                      </a:r>
                      <a:r>
                        <a:rPr lang="tr-TR" sz="1900" dirty="0" err="1"/>
                        <a:t>password</a:t>
                      </a:r>
                      <a:r>
                        <a:rPr lang="tr-TR" sz="1900" dirty="0"/>
                        <a:t>, </a:t>
                      </a:r>
                      <a:r>
                        <a:rPr lang="tr-TR" sz="1900" dirty="0" err="1"/>
                        <a:t>int</a:t>
                      </a:r>
                      <a:r>
                        <a:rPr lang="tr-TR" sz="1900" dirty="0"/>
                        <a:t> </a:t>
                      </a:r>
                      <a:r>
                        <a:rPr lang="tr-TR" sz="1900" dirty="0" err="1"/>
                        <a:t>image_id</a:t>
                      </a:r>
                      <a:r>
                        <a:rPr lang="tr-TR" sz="1900" dirty="0"/>
                        <a:t>) is </a:t>
                      </a:r>
                      <a:r>
                        <a:rPr lang="tr-TR" sz="1900" dirty="0" err="1"/>
                        <a:t>called</a:t>
                      </a:r>
                      <a:endParaRPr lang="tr-TR" sz="1900" dirty="0"/>
                    </a:p>
                    <a:p>
                      <a:pPr marL="342900" indent="-342900">
                        <a:buFont typeface="+mj-lt"/>
                        <a:buAutoNum type="arabicPeriod"/>
                      </a:pPr>
                      <a:r>
                        <a:rPr lang="tr-TR" sz="1900" dirty="0" err="1"/>
                        <a:t>Response</a:t>
                      </a:r>
                      <a:r>
                        <a:rPr lang="tr-TR" sz="1900" dirty="0"/>
                        <a:t> data is </a:t>
                      </a:r>
                      <a:r>
                        <a:rPr lang="tr-TR" sz="1900" dirty="0" err="1"/>
                        <a:t>parsed</a:t>
                      </a:r>
                      <a:r>
                        <a:rPr lang="tr-TR" sz="1900" dirty="0"/>
                        <a:t>, </a:t>
                      </a:r>
                      <a:r>
                        <a:rPr lang="tr-TR" sz="1900" dirty="0" err="1"/>
                        <a:t>and</a:t>
                      </a:r>
                      <a:r>
                        <a:rPr lang="tr-TR" sz="1900" dirty="0"/>
                        <a:t> </a:t>
                      </a:r>
                      <a:r>
                        <a:rPr lang="tr-TR" sz="1900" dirty="0" err="1"/>
                        <a:t>the</a:t>
                      </a:r>
                      <a:r>
                        <a:rPr lang="tr-TR" sz="1900" dirty="0"/>
                        <a:t> </a:t>
                      </a:r>
                      <a:r>
                        <a:rPr lang="tr-TR" sz="1900" dirty="0" err="1"/>
                        <a:t>expected</a:t>
                      </a:r>
                      <a:r>
                        <a:rPr lang="tr-TR" sz="1900" dirty="0"/>
                        <a:t> data is </a:t>
                      </a:r>
                      <a:r>
                        <a:rPr lang="tr-TR" sz="1900" dirty="0" err="1"/>
                        <a:t>selected</a:t>
                      </a:r>
                      <a:r>
                        <a:rPr lang="tr-TR" sz="1900" dirty="0"/>
                        <a:t>.</a:t>
                      </a:r>
                      <a:endParaRPr lang="de-DE" sz="1900" dirty="0"/>
                    </a:p>
                  </a:txBody>
                  <a:tcPr marL="95246" marR="95246" marT="47623" marB="47623"/>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1621885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10" y="1162033"/>
            <a:ext cx="3740740" cy="4643344"/>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68680" y="1719072"/>
            <a:ext cx="3103427" cy="3520440"/>
          </a:xfrm>
        </p:spPr>
        <p:txBody>
          <a:bodyPr anchor="t">
            <a:normAutofit/>
          </a:bodyPr>
          <a:lstStyle/>
          <a:p>
            <a:r>
              <a:rPr lang="tr-TR" sz="3600"/>
              <a:t>Create Account Interface</a:t>
            </a:r>
            <a:endParaRPr lang="de-DE" sz="3600"/>
          </a:p>
        </p:txBody>
      </p:sp>
      <p:sp>
        <p:nvSpPr>
          <p:cNvPr id="23" name="Rectangle 22">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618375"/>
            <a:ext cx="146304" cy="8229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extLst>
              <p:ext uri="{D42A27DB-BD31-4B8C-83A1-F6EECF244321}">
                <p14:modId xmlns:p14="http://schemas.microsoft.com/office/powerpoint/2010/main" val="617224529"/>
              </p:ext>
            </p:extLst>
          </p:nvPr>
        </p:nvGraphicFramePr>
        <p:xfrm>
          <a:off x="5008831" y="640080"/>
          <a:ext cx="6404962" cy="5577843"/>
        </p:xfrm>
        <a:graphic>
          <a:graphicData uri="http://schemas.openxmlformats.org/drawingml/2006/table">
            <a:tbl>
              <a:tblPr firstRow="1" bandRow="1">
                <a:tableStyleId>{21E4AEA4-8DFA-4A89-87EB-49C32662AFE0}</a:tableStyleId>
              </a:tblPr>
              <a:tblGrid>
                <a:gridCol w="1666892">
                  <a:extLst>
                    <a:ext uri="{9D8B030D-6E8A-4147-A177-3AD203B41FA5}">
                      <a16:colId xmlns:a16="http://schemas.microsoft.com/office/drawing/2014/main" val="3408140366"/>
                    </a:ext>
                  </a:extLst>
                </a:gridCol>
                <a:gridCol w="4738070">
                  <a:extLst>
                    <a:ext uri="{9D8B030D-6E8A-4147-A177-3AD203B41FA5}">
                      <a16:colId xmlns:a16="http://schemas.microsoft.com/office/drawing/2014/main" val="2882300889"/>
                    </a:ext>
                  </a:extLst>
                </a:gridCol>
              </a:tblGrid>
              <a:tr h="159480">
                <a:tc>
                  <a:txBody>
                    <a:bodyPr/>
                    <a:lstStyle/>
                    <a:p>
                      <a:r>
                        <a:rPr lang="tr-TR" sz="700"/>
                        <a:t>Test Steps</a:t>
                      </a:r>
                      <a:endParaRPr lang="de-DE" sz="700"/>
                    </a:p>
                  </a:txBody>
                  <a:tcPr marL="21407" marR="21407" marT="10704" marB="10704"/>
                </a:tc>
                <a:tc>
                  <a:txBody>
                    <a:bodyPr/>
                    <a:lstStyle/>
                    <a:p>
                      <a:endParaRPr lang="de-DE" sz="700"/>
                    </a:p>
                  </a:txBody>
                  <a:tcPr marL="21407" marR="21407" marT="10704" marB="10704"/>
                </a:tc>
                <a:extLst>
                  <a:ext uri="{0D108BD9-81ED-4DB2-BD59-A6C34878D82A}">
                    <a16:rowId xmlns:a16="http://schemas.microsoft.com/office/drawing/2014/main" val="2521937773"/>
                  </a:ext>
                </a:extLst>
              </a:tr>
              <a:tr h="337638">
                <a:tc>
                  <a:txBody>
                    <a:bodyPr/>
                    <a:lstStyle/>
                    <a:p>
                      <a:r>
                        <a:rPr lang="tr-TR" sz="700"/>
                        <a:t>Post-Condition</a:t>
                      </a:r>
                      <a:endParaRPr lang="de-DE" sz="700"/>
                    </a:p>
                  </a:txBody>
                  <a:tcPr marL="21407" marR="21407" marT="10704" marB="10704"/>
                </a:tc>
                <a:tc>
                  <a:txBody>
                    <a:bodyPr/>
                    <a:lstStyle/>
                    <a:p>
                      <a:r>
                        <a:rPr lang="de-DE" sz="900" dirty="0"/>
                        <a:t>HTTP 201 und die Anfrage wurde erfüllt und führte zur Erstellung einer neuen Ressource.</a:t>
                      </a:r>
                    </a:p>
                  </a:txBody>
                  <a:tcPr marL="21407" marR="21407" marT="10704" marB="10704"/>
                </a:tc>
                <a:extLst>
                  <a:ext uri="{0D108BD9-81ED-4DB2-BD59-A6C34878D82A}">
                    <a16:rowId xmlns:a16="http://schemas.microsoft.com/office/drawing/2014/main" val="1646522328"/>
                  </a:ext>
                </a:extLst>
              </a:tr>
              <a:tr h="1640415">
                <a:tc>
                  <a:txBody>
                    <a:bodyPr/>
                    <a:lstStyle/>
                    <a:p>
                      <a:r>
                        <a:rPr lang="tr-TR" sz="700"/>
                        <a:t>Test Data</a:t>
                      </a:r>
                      <a:endParaRPr lang="de-DE" sz="700"/>
                    </a:p>
                  </a:txBody>
                  <a:tcPr marL="21407" marR="21407" marT="10704" marB="10704"/>
                </a:tc>
                <a:tc>
                  <a:txBody>
                    <a:bodyPr/>
                    <a:lstStyle/>
                    <a:p>
                      <a:r>
                        <a:rPr lang="tr-TR" sz="900" b="0" kern="1200">
                          <a:solidFill>
                            <a:schemeClr val="dk1"/>
                          </a:solidFill>
                          <a:effectLst/>
                          <a:latin typeface="+mn-lt"/>
                          <a:ea typeface="+mn-ea"/>
                          <a:cs typeface="+mn-cs"/>
                        </a:rPr>
                        <a:t>{</a:t>
                      </a:r>
                    </a:p>
                    <a:p>
                      <a:r>
                        <a:rPr lang="tr-TR" sz="900" b="0" kern="1200">
                          <a:solidFill>
                            <a:schemeClr val="dk1"/>
                          </a:solidFill>
                          <a:effectLst/>
                          <a:latin typeface="+mn-lt"/>
                          <a:ea typeface="+mn-ea"/>
                          <a:cs typeface="+mn-cs"/>
                        </a:rPr>
                        <a:t>        "name": "test-post",</a:t>
                      </a:r>
                    </a:p>
                    <a:p>
                      <a:r>
                        <a:rPr lang="tr-TR" sz="900" b="0" kern="1200">
                          <a:solidFill>
                            <a:schemeClr val="dk1"/>
                          </a:solidFill>
                          <a:effectLst/>
                          <a:latin typeface="+mn-lt"/>
                          <a:ea typeface="+mn-ea"/>
                          <a:cs typeface="+mn-cs"/>
                        </a:rPr>
                        <a:t>        "id": "1",</a:t>
                      </a:r>
                    </a:p>
                    <a:p>
                      <a:r>
                        <a:rPr lang="tr-TR" sz="900" b="0" kern="1200">
                          <a:solidFill>
                            <a:schemeClr val="dk1"/>
                          </a:solidFill>
                          <a:effectLst/>
                          <a:latin typeface="+mn-lt"/>
                          <a:ea typeface="+mn-ea"/>
                          <a:cs typeface="+mn-cs"/>
                        </a:rPr>
                        <a:t>        "email": "testmail@gmail.com",</a:t>
                      </a:r>
                    </a:p>
                    <a:p>
                      <a:r>
                        <a:rPr lang="tr-TR" sz="900" b="0" kern="1200">
                          <a:solidFill>
                            <a:schemeClr val="dk1"/>
                          </a:solidFill>
                          <a:effectLst/>
                          <a:latin typeface="+mn-lt"/>
                          <a:ea typeface="+mn-ea"/>
                          <a:cs typeface="+mn-cs"/>
                        </a:rPr>
                        <a:t>        "openingHours": "12.00-18.00",</a:t>
                      </a:r>
                    </a:p>
                    <a:p>
                      <a:r>
                        <a:rPr lang="tr-TR" sz="900" b="0" kern="1200">
                          <a:solidFill>
                            <a:schemeClr val="dk1"/>
                          </a:solidFill>
                          <a:effectLst/>
                          <a:latin typeface="+mn-lt"/>
                          <a:ea typeface="+mn-ea"/>
                          <a:cs typeface="+mn-cs"/>
                        </a:rPr>
                        <a:t>        "price": "200",</a:t>
                      </a:r>
                    </a:p>
                    <a:p>
                      <a:r>
                        <a:rPr lang="tr-TR" sz="900" b="0" kern="1200">
                          <a:solidFill>
                            <a:schemeClr val="dk1"/>
                          </a:solidFill>
                          <a:effectLst/>
                          <a:latin typeface="+mn-lt"/>
                          <a:ea typeface="+mn-ea"/>
                          <a:cs typeface="+mn-cs"/>
                        </a:rPr>
                        <a:t>        "phoneNumber": "0533 888 99 77",</a:t>
                      </a:r>
                    </a:p>
                    <a:p>
                      <a:r>
                        <a:rPr lang="tr-TR" sz="900" b="0" kern="1200">
                          <a:solidFill>
                            <a:schemeClr val="dk1"/>
                          </a:solidFill>
                          <a:effectLst/>
                          <a:latin typeface="+mn-lt"/>
                          <a:ea typeface="+mn-ea"/>
                          <a:cs typeface="+mn-cs"/>
                        </a:rPr>
                        <a:t>        "address": "giresun",</a:t>
                      </a:r>
                    </a:p>
                    <a:p>
                      <a:r>
                        <a:rPr lang="tr-TR" sz="900" b="0" kern="1200">
                          <a:solidFill>
                            <a:schemeClr val="dk1"/>
                          </a:solidFill>
                          <a:effectLst/>
                          <a:latin typeface="+mn-lt"/>
                          <a:ea typeface="+mn-ea"/>
                          <a:cs typeface="+mn-cs"/>
                        </a:rPr>
                        <a:t>        "password": "abc123",</a:t>
                      </a:r>
                    </a:p>
                    <a:p>
                      <a:r>
                        <a:rPr lang="tr-TR" sz="900" b="0" kern="1200">
                          <a:solidFill>
                            <a:schemeClr val="dk1"/>
                          </a:solidFill>
                          <a:effectLst/>
                          <a:latin typeface="+mn-lt"/>
                          <a:ea typeface="+mn-ea"/>
                          <a:cs typeface="+mn-cs"/>
                        </a:rPr>
                        <a:t>        "image_id": 3</a:t>
                      </a:r>
                    </a:p>
                    <a:p>
                      <a:r>
                        <a:rPr lang="tr-TR" sz="900" b="0" kern="1200">
                          <a:solidFill>
                            <a:schemeClr val="dk1"/>
                          </a:solidFill>
                          <a:effectLst/>
                          <a:latin typeface="+mn-lt"/>
                          <a:ea typeface="+mn-ea"/>
                          <a:cs typeface="+mn-cs"/>
                        </a:rPr>
                        <a:t>}</a:t>
                      </a:r>
                    </a:p>
                  </a:txBody>
                  <a:tcPr marL="21407" marR="21407" marT="10704" marB="10704"/>
                </a:tc>
                <a:extLst>
                  <a:ext uri="{0D108BD9-81ED-4DB2-BD59-A6C34878D82A}">
                    <a16:rowId xmlns:a16="http://schemas.microsoft.com/office/drawing/2014/main" val="631299573"/>
                  </a:ext>
                </a:extLst>
              </a:tr>
              <a:tr h="1640415">
                <a:tc>
                  <a:txBody>
                    <a:bodyPr/>
                    <a:lstStyle/>
                    <a:p>
                      <a:r>
                        <a:rPr lang="tr-TR" sz="700"/>
                        <a:t>Expected Result</a:t>
                      </a:r>
                      <a:endParaRPr lang="de-DE" sz="700"/>
                    </a:p>
                  </a:txBody>
                  <a:tcPr marL="21407" marR="21407" marT="10704" marB="10704"/>
                </a:tc>
                <a:tc>
                  <a:txBody>
                    <a:bodyPr/>
                    <a:lstStyle/>
                    <a:p>
                      <a:r>
                        <a:rPr lang="tr-TR" sz="900" b="0" kern="1200">
                          <a:solidFill>
                            <a:schemeClr val="dk1"/>
                          </a:solidFill>
                          <a:effectLst/>
                          <a:latin typeface="+mn-lt"/>
                          <a:ea typeface="+mn-ea"/>
                          <a:cs typeface="+mn-cs"/>
                        </a:rPr>
                        <a:t>{</a:t>
                      </a:r>
                    </a:p>
                    <a:p>
                      <a:r>
                        <a:rPr lang="tr-TR" sz="900" b="0" kern="1200">
                          <a:solidFill>
                            <a:schemeClr val="dk1"/>
                          </a:solidFill>
                          <a:effectLst/>
                          <a:latin typeface="+mn-lt"/>
                          <a:ea typeface="+mn-ea"/>
                          <a:cs typeface="+mn-cs"/>
                        </a:rPr>
                        <a:t>        "name": "test-post",</a:t>
                      </a:r>
                    </a:p>
                    <a:p>
                      <a:r>
                        <a:rPr lang="tr-TR" sz="900" b="0" kern="1200">
                          <a:solidFill>
                            <a:schemeClr val="dk1"/>
                          </a:solidFill>
                          <a:effectLst/>
                          <a:latin typeface="+mn-lt"/>
                          <a:ea typeface="+mn-ea"/>
                          <a:cs typeface="+mn-cs"/>
                        </a:rPr>
                        <a:t>        "id": "1",</a:t>
                      </a:r>
                    </a:p>
                    <a:p>
                      <a:r>
                        <a:rPr lang="tr-TR" sz="900" b="0" kern="1200">
                          <a:solidFill>
                            <a:schemeClr val="dk1"/>
                          </a:solidFill>
                          <a:effectLst/>
                          <a:latin typeface="+mn-lt"/>
                          <a:ea typeface="+mn-ea"/>
                          <a:cs typeface="+mn-cs"/>
                        </a:rPr>
                        <a:t>        "email": "testmail@gmail.com",</a:t>
                      </a:r>
                    </a:p>
                    <a:p>
                      <a:r>
                        <a:rPr lang="tr-TR" sz="900" b="0" kern="1200">
                          <a:solidFill>
                            <a:schemeClr val="dk1"/>
                          </a:solidFill>
                          <a:effectLst/>
                          <a:latin typeface="+mn-lt"/>
                          <a:ea typeface="+mn-ea"/>
                          <a:cs typeface="+mn-cs"/>
                        </a:rPr>
                        <a:t>        "openingHours": "12.00-18.00",</a:t>
                      </a:r>
                    </a:p>
                    <a:p>
                      <a:r>
                        <a:rPr lang="tr-TR" sz="900" b="0" kern="1200">
                          <a:solidFill>
                            <a:schemeClr val="dk1"/>
                          </a:solidFill>
                          <a:effectLst/>
                          <a:latin typeface="+mn-lt"/>
                          <a:ea typeface="+mn-ea"/>
                          <a:cs typeface="+mn-cs"/>
                        </a:rPr>
                        <a:t>        "price": "200",</a:t>
                      </a:r>
                    </a:p>
                    <a:p>
                      <a:r>
                        <a:rPr lang="tr-TR" sz="900" b="0" kern="1200">
                          <a:solidFill>
                            <a:schemeClr val="dk1"/>
                          </a:solidFill>
                          <a:effectLst/>
                          <a:latin typeface="+mn-lt"/>
                          <a:ea typeface="+mn-ea"/>
                          <a:cs typeface="+mn-cs"/>
                        </a:rPr>
                        <a:t>        "phoneNumber": "0533 888 99 77",</a:t>
                      </a:r>
                    </a:p>
                    <a:p>
                      <a:r>
                        <a:rPr lang="tr-TR" sz="900" b="0" kern="1200">
                          <a:solidFill>
                            <a:schemeClr val="dk1"/>
                          </a:solidFill>
                          <a:effectLst/>
                          <a:latin typeface="+mn-lt"/>
                          <a:ea typeface="+mn-ea"/>
                          <a:cs typeface="+mn-cs"/>
                        </a:rPr>
                        <a:t>        "address": "giresun",</a:t>
                      </a:r>
                    </a:p>
                    <a:p>
                      <a:r>
                        <a:rPr lang="tr-TR" sz="900" b="0" kern="1200">
                          <a:solidFill>
                            <a:schemeClr val="dk1"/>
                          </a:solidFill>
                          <a:effectLst/>
                          <a:latin typeface="+mn-lt"/>
                          <a:ea typeface="+mn-ea"/>
                          <a:cs typeface="+mn-cs"/>
                        </a:rPr>
                        <a:t>        "password": "abc123",</a:t>
                      </a:r>
                    </a:p>
                    <a:p>
                      <a:r>
                        <a:rPr lang="tr-TR" sz="900" b="0" kern="1200">
                          <a:solidFill>
                            <a:schemeClr val="dk1"/>
                          </a:solidFill>
                          <a:effectLst/>
                          <a:latin typeface="+mn-lt"/>
                          <a:ea typeface="+mn-ea"/>
                          <a:cs typeface="+mn-cs"/>
                        </a:rPr>
                        <a:t>        "image_id": 3</a:t>
                      </a:r>
                    </a:p>
                    <a:p>
                      <a:r>
                        <a:rPr lang="tr-TR" sz="900" b="0" kern="1200">
                          <a:solidFill>
                            <a:schemeClr val="dk1"/>
                          </a:solidFill>
                          <a:effectLst/>
                          <a:latin typeface="+mn-lt"/>
                          <a:ea typeface="+mn-ea"/>
                          <a:cs typeface="+mn-cs"/>
                        </a:rPr>
                        <a:t>}</a:t>
                      </a:r>
                    </a:p>
                  </a:txBody>
                  <a:tcPr marL="21407" marR="21407" marT="10704" marB="10704"/>
                </a:tc>
                <a:extLst>
                  <a:ext uri="{0D108BD9-81ED-4DB2-BD59-A6C34878D82A}">
                    <a16:rowId xmlns:a16="http://schemas.microsoft.com/office/drawing/2014/main" val="4285202279"/>
                  </a:ext>
                </a:extLst>
              </a:tr>
              <a:tr h="1640415">
                <a:tc>
                  <a:txBody>
                    <a:bodyPr/>
                    <a:lstStyle/>
                    <a:p>
                      <a:r>
                        <a:rPr lang="tr-TR" sz="700"/>
                        <a:t>Actual Result</a:t>
                      </a:r>
                      <a:endParaRPr lang="de-DE" sz="700"/>
                    </a:p>
                  </a:txBody>
                  <a:tcPr marL="21407" marR="21407" marT="10704" marB="10704"/>
                </a:tc>
                <a:tc>
                  <a:txBody>
                    <a:bodyPr/>
                    <a:lstStyle/>
                    <a:p>
                      <a:r>
                        <a:rPr lang="tr-TR" sz="900" b="0" kern="1200">
                          <a:solidFill>
                            <a:schemeClr val="dk1"/>
                          </a:solidFill>
                          <a:effectLst/>
                          <a:latin typeface="+mn-lt"/>
                          <a:ea typeface="+mn-ea"/>
                          <a:cs typeface="+mn-cs"/>
                        </a:rPr>
                        <a:t>{</a:t>
                      </a:r>
                    </a:p>
                    <a:p>
                      <a:r>
                        <a:rPr lang="tr-TR" sz="900" b="0" kern="1200">
                          <a:solidFill>
                            <a:schemeClr val="dk1"/>
                          </a:solidFill>
                          <a:effectLst/>
                          <a:latin typeface="+mn-lt"/>
                          <a:ea typeface="+mn-ea"/>
                          <a:cs typeface="+mn-cs"/>
                        </a:rPr>
                        <a:t>        "name": "test-post",</a:t>
                      </a:r>
                    </a:p>
                    <a:p>
                      <a:r>
                        <a:rPr lang="tr-TR" sz="900" b="0" kern="1200">
                          <a:solidFill>
                            <a:schemeClr val="dk1"/>
                          </a:solidFill>
                          <a:effectLst/>
                          <a:latin typeface="+mn-lt"/>
                          <a:ea typeface="+mn-ea"/>
                          <a:cs typeface="+mn-cs"/>
                        </a:rPr>
                        <a:t>        "id": "1",</a:t>
                      </a:r>
                    </a:p>
                    <a:p>
                      <a:r>
                        <a:rPr lang="tr-TR" sz="900" b="0" kern="1200">
                          <a:solidFill>
                            <a:schemeClr val="dk1"/>
                          </a:solidFill>
                          <a:effectLst/>
                          <a:latin typeface="+mn-lt"/>
                          <a:ea typeface="+mn-ea"/>
                          <a:cs typeface="+mn-cs"/>
                        </a:rPr>
                        <a:t>        "email": "testmail@gmail.com",</a:t>
                      </a:r>
                    </a:p>
                    <a:p>
                      <a:r>
                        <a:rPr lang="tr-TR" sz="900" b="0" kern="1200">
                          <a:solidFill>
                            <a:schemeClr val="dk1"/>
                          </a:solidFill>
                          <a:effectLst/>
                          <a:latin typeface="+mn-lt"/>
                          <a:ea typeface="+mn-ea"/>
                          <a:cs typeface="+mn-cs"/>
                        </a:rPr>
                        <a:t>        "openingHours": "12.00-18.00",</a:t>
                      </a:r>
                    </a:p>
                    <a:p>
                      <a:r>
                        <a:rPr lang="tr-TR" sz="900" b="0" kern="1200">
                          <a:solidFill>
                            <a:schemeClr val="dk1"/>
                          </a:solidFill>
                          <a:effectLst/>
                          <a:latin typeface="+mn-lt"/>
                          <a:ea typeface="+mn-ea"/>
                          <a:cs typeface="+mn-cs"/>
                        </a:rPr>
                        <a:t>        "price": "200",</a:t>
                      </a:r>
                    </a:p>
                    <a:p>
                      <a:r>
                        <a:rPr lang="tr-TR" sz="900" b="0" kern="1200">
                          <a:solidFill>
                            <a:schemeClr val="dk1"/>
                          </a:solidFill>
                          <a:effectLst/>
                          <a:latin typeface="+mn-lt"/>
                          <a:ea typeface="+mn-ea"/>
                          <a:cs typeface="+mn-cs"/>
                        </a:rPr>
                        <a:t>        "phoneNumber": "0533 888 99 77",</a:t>
                      </a:r>
                    </a:p>
                    <a:p>
                      <a:r>
                        <a:rPr lang="tr-TR" sz="900" b="0" kern="1200">
                          <a:solidFill>
                            <a:schemeClr val="dk1"/>
                          </a:solidFill>
                          <a:effectLst/>
                          <a:latin typeface="+mn-lt"/>
                          <a:ea typeface="+mn-ea"/>
                          <a:cs typeface="+mn-cs"/>
                        </a:rPr>
                        <a:t>        "address": "giresun",</a:t>
                      </a:r>
                    </a:p>
                    <a:p>
                      <a:r>
                        <a:rPr lang="tr-TR" sz="900" b="0" kern="1200">
                          <a:solidFill>
                            <a:schemeClr val="dk1"/>
                          </a:solidFill>
                          <a:effectLst/>
                          <a:latin typeface="+mn-lt"/>
                          <a:ea typeface="+mn-ea"/>
                          <a:cs typeface="+mn-cs"/>
                        </a:rPr>
                        <a:t>        "password": "abc123",</a:t>
                      </a:r>
                    </a:p>
                    <a:p>
                      <a:r>
                        <a:rPr lang="tr-TR" sz="900" b="0" kern="1200">
                          <a:solidFill>
                            <a:schemeClr val="dk1"/>
                          </a:solidFill>
                          <a:effectLst/>
                          <a:latin typeface="+mn-lt"/>
                          <a:ea typeface="+mn-ea"/>
                          <a:cs typeface="+mn-cs"/>
                        </a:rPr>
                        <a:t>        "image_id": 3</a:t>
                      </a:r>
                    </a:p>
                    <a:p>
                      <a:r>
                        <a:rPr lang="tr-TR" sz="900" b="0" kern="1200">
                          <a:solidFill>
                            <a:schemeClr val="dk1"/>
                          </a:solidFill>
                          <a:effectLst/>
                          <a:latin typeface="+mn-lt"/>
                          <a:ea typeface="+mn-ea"/>
                          <a:cs typeface="+mn-cs"/>
                        </a:rPr>
                        <a:t>}</a:t>
                      </a:r>
                    </a:p>
                  </a:txBody>
                  <a:tcPr marL="21407" marR="21407" marT="10704" marB="10704"/>
                </a:tc>
                <a:extLst>
                  <a:ext uri="{0D108BD9-81ED-4DB2-BD59-A6C34878D82A}">
                    <a16:rowId xmlns:a16="http://schemas.microsoft.com/office/drawing/2014/main" val="1629613821"/>
                  </a:ext>
                </a:extLst>
              </a:tr>
              <a:tr h="159480">
                <a:tc>
                  <a:txBody>
                    <a:bodyPr/>
                    <a:lstStyle/>
                    <a:p>
                      <a:r>
                        <a:rPr lang="tr-TR" sz="700"/>
                        <a:t>Verdict(Pass/Fail)</a:t>
                      </a:r>
                      <a:endParaRPr lang="de-DE" sz="700"/>
                    </a:p>
                  </a:txBody>
                  <a:tcPr marL="21407" marR="21407" marT="10704" marB="10704"/>
                </a:tc>
                <a:tc>
                  <a:txBody>
                    <a:bodyPr/>
                    <a:lstStyle/>
                    <a:p>
                      <a:r>
                        <a:rPr lang="tr-TR" sz="700">
                          <a:solidFill>
                            <a:schemeClr val="accent6"/>
                          </a:solidFill>
                        </a:rPr>
                        <a:t>Pass</a:t>
                      </a:r>
                      <a:endParaRPr lang="de-DE" sz="700">
                        <a:solidFill>
                          <a:schemeClr val="accent6"/>
                        </a:solidFill>
                      </a:endParaRPr>
                    </a:p>
                  </a:txBody>
                  <a:tcPr marL="21407" marR="21407" marT="10704" marB="10704"/>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2011282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C2E9E90-1586-5B51-B57D-C7F65A24647B}"/>
              </a:ext>
            </a:extLst>
          </p:cNvPr>
          <p:cNvSpPr>
            <a:spLocks noGrp="1"/>
          </p:cNvSpPr>
          <p:nvPr>
            <p:ph type="title"/>
          </p:nvPr>
        </p:nvSpPr>
        <p:spPr>
          <a:xfrm>
            <a:off x="838200" y="365125"/>
            <a:ext cx="10515600" cy="1325563"/>
          </a:xfrm>
        </p:spPr>
        <p:txBody>
          <a:bodyPr>
            <a:normAutofit/>
          </a:bodyPr>
          <a:lstStyle/>
          <a:p>
            <a:pPr algn="ctr"/>
            <a:r>
              <a:rPr lang="tr-TR" dirty="0"/>
              <a:t>KURZE BESCHREIBUNG DER INTEGRATIONSTESTFÄLLE</a:t>
            </a:r>
            <a:endParaRPr lang="de-DE" dirty="0"/>
          </a:p>
        </p:txBody>
      </p:sp>
      <p:graphicFrame>
        <p:nvGraphicFramePr>
          <p:cNvPr id="4" name="Tablo 4">
            <a:extLst>
              <a:ext uri="{FF2B5EF4-FFF2-40B4-BE49-F238E27FC236}">
                <a16:creationId xmlns:a16="http://schemas.microsoft.com/office/drawing/2014/main" id="{19E2B8CC-9995-C337-DBA2-887E1291E651}"/>
              </a:ext>
            </a:extLst>
          </p:cNvPr>
          <p:cNvGraphicFramePr>
            <a:graphicFrameLocks noGrp="1"/>
          </p:cNvGraphicFramePr>
          <p:nvPr>
            <p:ph idx="1"/>
            <p:extLst>
              <p:ext uri="{D42A27DB-BD31-4B8C-83A1-F6EECF244321}">
                <p14:modId xmlns:p14="http://schemas.microsoft.com/office/powerpoint/2010/main" val="1178770575"/>
              </p:ext>
            </p:extLst>
          </p:nvPr>
        </p:nvGraphicFramePr>
        <p:xfrm>
          <a:off x="838200" y="1890665"/>
          <a:ext cx="10515601" cy="4221264"/>
        </p:xfrm>
        <a:graphic>
          <a:graphicData uri="http://schemas.openxmlformats.org/drawingml/2006/table">
            <a:tbl>
              <a:tblPr firstRow="1" bandRow="1">
                <a:tableStyleId>{5C22544A-7EE6-4342-B048-85BDC9FD1C3A}</a:tableStyleId>
              </a:tblPr>
              <a:tblGrid>
                <a:gridCol w="4601640">
                  <a:extLst>
                    <a:ext uri="{9D8B030D-6E8A-4147-A177-3AD203B41FA5}">
                      <a16:colId xmlns:a16="http://schemas.microsoft.com/office/drawing/2014/main" val="2857617943"/>
                    </a:ext>
                  </a:extLst>
                </a:gridCol>
                <a:gridCol w="5913961">
                  <a:extLst>
                    <a:ext uri="{9D8B030D-6E8A-4147-A177-3AD203B41FA5}">
                      <a16:colId xmlns:a16="http://schemas.microsoft.com/office/drawing/2014/main" val="4201977448"/>
                    </a:ext>
                  </a:extLst>
                </a:gridCol>
              </a:tblGrid>
              <a:tr h="527658">
                <a:tc>
                  <a:txBody>
                    <a:bodyPr/>
                    <a:lstStyle/>
                    <a:p>
                      <a:r>
                        <a:rPr lang="tr-TR" sz="1400"/>
                        <a:t>Component Integration</a:t>
                      </a:r>
                    </a:p>
                    <a:p>
                      <a:r>
                        <a:rPr lang="tr-TR" sz="1400"/>
                        <a:t>Test Case ID Name</a:t>
                      </a:r>
                      <a:endParaRPr lang="de-DE" sz="1400"/>
                    </a:p>
                  </a:txBody>
                  <a:tcPr marL="71305" marR="71305" marT="35653" marB="35653"/>
                </a:tc>
                <a:tc>
                  <a:txBody>
                    <a:bodyPr/>
                    <a:lstStyle/>
                    <a:p>
                      <a:endParaRPr lang="de-DE" sz="1400" dirty="0"/>
                    </a:p>
                  </a:txBody>
                  <a:tcPr marL="71305" marR="71305" marT="35653" marB="35653"/>
                </a:tc>
                <a:extLst>
                  <a:ext uri="{0D108BD9-81ED-4DB2-BD59-A6C34878D82A}">
                    <a16:rowId xmlns:a16="http://schemas.microsoft.com/office/drawing/2014/main" val="3870320636"/>
                  </a:ext>
                </a:extLst>
              </a:tr>
              <a:tr h="1169403">
                <a:tc>
                  <a:txBody>
                    <a:bodyPr/>
                    <a:lstStyle/>
                    <a:p>
                      <a:r>
                        <a:rPr lang="tr-TR" sz="1400"/>
                        <a:t>Preconditions</a:t>
                      </a:r>
                      <a:endParaRPr lang="de-DE" sz="1400"/>
                    </a:p>
                  </a:txBody>
                  <a:tcPr marL="71305" marR="71305" marT="35653" marB="35653"/>
                </a:tc>
                <a:tc>
                  <a:txBody>
                    <a:bodyPr/>
                    <a:lstStyle/>
                    <a:p>
                      <a:pPr marL="342900" indent="-342900">
                        <a:buAutoNum type="arabicPeriod"/>
                      </a:pPr>
                      <a:r>
                        <a:rPr lang="de-DE" sz="1400" b="0" i="0" kern="1200">
                          <a:solidFill>
                            <a:schemeClr val="dk1"/>
                          </a:solidFill>
                          <a:effectLst/>
                          <a:latin typeface="+mn-lt"/>
                          <a:ea typeface="+mn-ea"/>
                          <a:cs typeface="+mn-cs"/>
                        </a:rPr>
                        <a:t>MongoDB-Datenbank ist installiert und läuft</a:t>
                      </a:r>
                      <a:endParaRPr lang="tr-TR" sz="1400" b="0" i="0" kern="1200">
                        <a:solidFill>
                          <a:schemeClr val="dk1"/>
                        </a:solidFill>
                        <a:effectLst/>
                        <a:latin typeface="+mn-lt"/>
                        <a:ea typeface="+mn-ea"/>
                        <a:cs typeface="+mn-cs"/>
                      </a:endParaRPr>
                    </a:p>
                    <a:p>
                      <a:pPr marL="342900" indent="-342900">
                        <a:buAutoNum type="arabicPeriod"/>
                      </a:pPr>
                      <a:r>
                        <a:rPr lang="de-DE" sz="1400" b="0" i="0" kern="1200">
                          <a:solidFill>
                            <a:schemeClr val="dk1"/>
                          </a:solidFill>
                          <a:effectLst/>
                          <a:latin typeface="+mn-lt"/>
                          <a:ea typeface="+mn-ea"/>
                          <a:cs typeface="+mn-cs"/>
                        </a:rPr>
                        <a:t>Es ist ein gültiger Benutzername für den Zugriff auf die Datenbank vorhanden</a:t>
                      </a:r>
                      <a:endParaRPr lang="tr-TR" sz="1400" b="0" i="0" kern="1200">
                        <a:solidFill>
                          <a:schemeClr val="dk1"/>
                        </a:solidFill>
                        <a:effectLst/>
                        <a:latin typeface="+mn-lt"/>
                        <a:ea typeface="+mn-ea"/>
                        <a:cs typeface="+mn-cs"/>
                      </a:endParaRPr>
                    </a:p>
                    <a:p>
                      <a:pPr marL="342900" indent="-342900">
                        <a:buAutoNum type="arabicPeriod"/>
                      </a:pPr>
                      <a:r>
                        <a:rPr lang="de-DE" sz="1400" b="0" i="0" kern="1200">
                          <a:solidFill>
                            <a:schemeClr val="dk1"/>
                          </a:solidFill>
                          <a:effectLst/>
                          <a:latin typeface="+mn-lt"/>
                          <a:ea typeface="+mn-ea"/>
                          <a:cs typeface="+mn-cs"/>
                        </a:rPr>
                        <a:t>Die Datenbank-URL ist korrekt und zugänglich</a:t>
                      </a:r>
                      <a:endParaRPr lang="tr-TR" sz="1400" b="0" i="0" kern="1200">
                        <a:solidFill>
                          <a:schemeClr val="dk1"/>
                        </a:solidFill>
                        <a:effectLst/>
                        <a:latin typeface="+mn-lt"/>
                        <a:ea typeface="+mn-ea"/>
                        <a:cs typeface="+mn-cs"/>
                      </a:endParaRPr>
                    </a:p>
                    <a:p>
                      <a:pPr marL="342900" indent="-342900">
                        <a:buAutoNum type="arabicPeriod"/>
                      </a:pPr>
                      <a:r>
                        <a:rPr lang="de-DE" sz="1400" b="0" i="0" kern="1200">
                          <a:solidFill>
                            <a:schemeClr val="dk1"/>
                          </a:solidFill>
                          <a:effectLst/>
                          <a:latin typeface="+mn-lt"/>
                          <a:ea typeface="+mn-ea"/>
                          <a:cs typeface="+mn-cs"/>
                        </a:rPr>
                        <a:t>JUnit und der MongoDB Java-Treiber sind im Projekt vorhanden.</a:t>
                      </a:r>
                      <a:endParaRPr lang="de-DE" sz="1400"/>
                    </a:p>
                  </a:txBody>
                  <a:tcPr marL="71305" marR="71305" marT="35653" marB="35653"/>
                </a:tc>
                <a:extLst>
                  <a:ext uri="{0D108BD9-81ED-4DB2-BD59-A6C34878D82A}">
                    <a16:rowId xmlns:a16="http://schemas.microsoft.com/office/drawing/2014/main" val="768596291"/>
                  </a:ext>
                </a:extLst>
              </a:tr>
              <a:tr h="741573">
                <a:tc>
                  <a:txBody>
                    <a:bodyPr/>
                    <a:lstStyle/>
                    <a:p>
                      <a:r>
                        <a:rPr lang="tr-TR" sz="1400"/>
                        <a:t>Test Steps</a:t>
                      </a:r>
                      <a:endParaRPr lang="de-DE" sz="1400"/>
                    </a:p>
                  </a:txBody>
                  <a:tcPr marL="71305" marR="71305" marT="35653" marB="35653"/>
                </a:tc>
                <a:tc>
                  <a:txBody>
                    <a:bodyPr/>
                    <a:lstStyle/>
                    <a:p>
                      <a:pPr marL="342900" indent="-342900">
                        <a:buFont typeface="+mj-lt"/>
                        <a:buAutoNum type="arabicPeriod"/>
                      </a:pPr>
                      <a:r>
                        <a:rPr lang="de-DE" sz="1400" b="0" i="0" kern="1200">
                          <a:solidFill>
                            <a:schemeClr val="dk1"/>
                          </a:solidFill>
                          <a:effectLst/>
                          <a:latin typeface="+mn-lt"/>
                          <a:ea typeface="+mn-ea"/>
                          <a:cs typeface="+mn-cs"/>
                        </a:rPr>
                        <a:t>Verbindung zur Datenbank herstellen</a:t>
                      </a:r>
                      <a:r>
                        <a:rPr lang="tr-TR" sz="1400" b="0" i="0" kern="1200">
                          <a:solidFill>
                            <a:schemeClr val="dk1"/>
                          </a:solidFill>
                          <a:effectLst/>
                          <a:latin typeface="+mn-lt"/>
                          <a:ea typeface="+mn-ea"/>
                          <a:cs typeface="+mn-cs"/>
                        </a:rPr>
                        <a:t>.</a:t>
                      </a:r>
                    </a:p>
                    <a:p>
                      <a:pPr marL="342900" indent="-342900">
                        <a:buFont typeface="+mj-lt"/>
                        <a:buAutoNum type="arabicPeriod"/>
                      </a:pPr>
                      <a:r>
                        <a:rPr lang="de-DE" sz="1400" b="0" i="0" kern="1200">
                          <a:solidFill>
                            <a:schemeClr val="dk1"/>
                          </a:solidFill>
                          <a:effectLst/>
                          <a:latin typeface="+mn-lt"/>
                          <a:ea typeface="+mn-ea"/>
                          <a:cs typeface="+mn-cs"/>
                        </a:rPr>
                        <a:t>Überprüfen, ob die Verbindung erfolgreich ist. </a:t>
                      </a:r>
                      <a:endParaRPr lang="tr-TR" sz="1400" b="0" i="0" kern="1200">
                        <a:solidFill>
                          <a:schemeClr val="dk1"/>
                        </a:solidFill>
                        <a:effectLst/>
                        <a:latin typeface="+mn-lt"/>
                        <a:ea typeface="+mn-ea"/>
                        <a:cs typeface="+mn-cs"/>
                      </a:endParaRPr>
                    </a:p>
                    <a:p>
                      <a:pPr marL="342900" indent="-342900">
                        <a:buFont typeface="+mj-lt"/>
                        <a:buAutoNum type="arabicPeriod"/>
                      </a:pPr>
                      <a:r>
                        <a:rPr lang="de-DE" sz="1400" b="0" i="0" kern="1200">
                          <a:solidFill>
                            <a:schemeClr val="dk1"/>
                          </a:solidFill>
                          <a:effectLst/>
                          <a:latin typeface="+mn-lt"/>
                          <a:ea typeface="+mn-ea"/>
                          <a:cs typeface="+mn-cs"/>
                        </a:rPr>
                        <a:t>Verbindung schließen.</a:t>
                      </a:r>
                      <a:endParaRPr lang="de-DE" sz="1400"/>
                    </a:p>
                  </a:txBody>
                  <a:tcPr marL="71305" marR="71305" marT="35653" marB="35653"/>
                </a:tc>
                <a:extLst>
                  <a:ext uri="{0D108BD9-81ED-4DB2-BD59-A6C34878D82A}">
                    <a16:rowId xmlns:a16="http://schemas.microsoft.com/office/drawing/2014/main" val="1803159555"/>
                  </a:ext>
                </a:extLst>
              </a:tr>
              <a:tr h="313743">
                <a:tc>
                  <a:txBody>
                    <a:bodyPr/>
                    <a:lstStyle/>
                    <a:p>
                      <a:r>
                        <a:rPr lang="tr-TR" sz="1400"/>
                        <a:t>Post-Condition</a:t>
                      </a:r>
                      <a:endParaRPr lang="de-DE" sz="1400"/>
                    </a:p>
                  </a:txBody>
                  <a:tcPr marL="71305" marR="71305" marT="35653" marB="35653"/>
                </a:tc>
                <a:tc>
                  <a:txBody>
                    <a:bodyPr/>
                    <a:lstStyle/>
                    <a:p>
                      <a:r>
                        <a:rPr lang="tr-TR" sz="1400"/>
                        <a:t>none</a:t>
                      </a:r>
                      <a:endParaRPr lang="de-DE" sz="1400"/>
                    </a:p>
                  </a:txBody>
                  <a:tcPr marL="71305" marR="71305" marT="35653" marB="35653"/>
                </a:tc>
                <a:extLst>
                  <a:ext uri="{0D108BD9-81ED-4DB2-BD59-A6C34878D82A}">
                    <a16:rowId xmlns:a16="http://schemas.microsoft.com/office/drawing/2014/main" val="3958345567"/>
                  </a:ext>
                </a:extLst>
              </a:tr>
              <a:tr h="313743">
                <a:tc>
                  <a:txBody>
                    <a:bodyPr/>
                    <a:lstStyle/>
                    <a:p>
                      <a:r>
                        <a:rPr lang="tr-TR" sz="1400"/>
                        <a:t>Test Data</a:t>
                      </a:r>
                      <a:endParaRPr lang="de-DE" sz="1400"/>
                    </a:p>
                  </a:txBody>
                  <a:tcPr marL="71305" marR="71305" marT="35653" marB="35653"/>
                </a:tc>
                <a:tc>
                  <a:txBody>
                    <a:bodyPr/>
                    <a:lstStyle/>
                    <a:p>
                      <a:r>
                        <a:rPr lang="tr-TR" sz="1400" b="0" i="0" kern="1200">
                          <a:solidFill>
                            <a:schemeClr val="dk1"/>
                          </a:solidFill>
                          <a:effectLst/>
                          <a:latin typeface="+mn-lt"/>
                          <a:ea typeface="+mn-ea"/>
                          <a:cs typeface="+mn-cs"/>
                        </a:rPr>
                        <a:t>Datenbank-URL: mongodb://localhost:27017/autowaschTermine</a:t>
                      </a:r>
                      <a:endParaRPr lang="de-DE" sz="1400"/>
                    </a:p>
                  </a:txBody>
                  <a:tcPr marL="71305" marR="71305" marT="35653" marB="35653"/>
                </a:tc>
                <a:extLst>
                  <a:ext uri="{0D108BD9-81ED-4DB2-BD59-A6C34878D82A}">
                    <a16:rowId xmlns:a16="http://schemas.microsoft.com/office/drawing/2014/main" val="3129452505"/>
                  </a:ext>
                </a:extLst>
              </a:tr>
              <a:tr h="313743">
                <a:tc>
                  <a:txBody>
                    <a:bodyPr/>
                    <a:lstStyle/>
                    <a:p>
                      <a:r>
                        <a:rPr lang="tr-TR" sz="1400"/>
                        <a:t>Expected Result</a:t>
                      </a:r>
                    </a:p>
                  </a:txBody>
                  <a:tcPr marL="71305" marR="71305" marT="35653" marB="356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kern="1200">
                          <a:solidFill>
                            <a:schemeClr val="dk1"/>
                          </a:solidFill>
                          <a:effectLst/>
                          <a:latin typeface="+mn-lt"/>
                          <a:ea typeface="+mn-ea"/>
                          <a:cs typeface="+mn-cs"/>
                        </a:rPr>
                        <a:t>Die Datenbankverbindung wird erfolgreich hergestellt und geschlossen.</a:t>
                      </a:r>
                      <a:endParaRPr lang="de-DE" sz="1400"/>
                    </a:p>
                  </a:txBody>
                  <a:tcPr marL="71305" marR="71305" marT="35653" marB="35653"/>
                </a:tc>
                <a:extLst>
                  <a:ext uri="{0D108BD9-81ED-4DB2-BD59-A6C34878D82A}">
                    <a16:rowId xmlns:a16="http://schemas.microsoft.com/office/drawing/2014/main" val="1590062764"/>
                  </a:ext>
                </a:extLst>
              </a:tr>
              <a:tr h="527658">
                <a:tc>
                  <a:txBody>
                    <a:bodyPr/>
                    <a:lstStyle/>
                    <a:p>
                      <a:r>
                        <a:rPr lang="tr-TR" sz="1400"/>
                        <a:t>Actual Result</a:t>
                      </a:r>
                      <a:endParaRPr lang="de-DE" sz="1400"/>
                    </a:p>
                  </a:txBody>
                  <a:tcPr marL="71305" marR="71305" marT="35653" marB="356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b="0" i="0" kern="1200">
                          <a:solidFill>
                            <a:schemeClr val="dk1"/>
                          </a:solidFill>
                          <a:effectLst/>
                          <a:latin typeface="+mn-lt"/>
                          <a:ea typeface="+mn-ea"/>
                          <a:cs typeface="+mn-cs"/>
                        </a:rPr>
                        <a:t>Die Datenbankverbindung wird erfolgreich hergestellt und geschlossen.</a:t>
                      </a:r>
                      <a:endParaRPr lang="de-DE" sz="1400"/>
                    </a:p>
                    <a:p>
                      <a:endParaRPr lang="de-DE" sz="1400"/>
                    </a:p>
                  </a:txBody>
                  <a:tcPr marL="71305" marR="71305" marT="35653" marB="35653"/>
                </a:tc>
                <a:extLst>
                  <a:ext uri="{0D108BD9-81ED-4DB2-BD59-A6C34878D82A}">
                    <a16:rowId xmlns:a16="http://schemas.microsoft.com/office/drawing/2014/main" val="1360730713"/>
                  </a:ext>
                </a:extLst>
              </a:tr>
              <a:tr h="313743">
                <a:tc>
                  <a:txBody>
                    <a:bodyPr/>
                    <a:lstStyle/>
                    <a:p>
                      <a:r>
                        <a:rPr lang="tr-TR" sz="1400"/>
                        <a:t>Verdict(Pass/Fail)</a:t>
                      </a:r>
                      <a:endParaRPr lang="de-DE" sz="1400"/>
                    </a:p>
                  </a:txBody>
                  <a:tcPr marL="71305" marR="71305" marT="35653" marB="3565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sz="1400">
                          <a:solidFill>
                            <a:schemeClr val="accent6"/>
                          </a:solidFill>
                        </a:rPr>
                        <a:t>Pass</a:t>
                      </a:r>
                      <a:endParaRPr lang="de-DE" sz="1400">
                        <a:solidFill>
                          <a:schemeClr val="accent6"/>
                        </a:solidFill>
                      </a:endParaRPr>
                    </a:p>
                  </a:txBody>
                  <a:tcPr marL="71305" marR="71305" marT="35653" marB="35653"/>
                </a:tc>
                <a:extLst>
                  <a:ext uri="{0D108BD9-81ED-4DB2-BD59-A6C34878D82A}">
                    <a16:rowId xmlns:a16="http://schemas.microsoft.com/office/drawing/2014/main" val="878392598"/>
                  </a:ext>
                </a:extLst>
              </a:tr>
            </a:tbl>
          </a:graphicData>
        </a:graphic>
      </p:graphicFrame>
    </p:spTree>
    <p:extLst>
      <p:ext uri="{BB962C8B-B14F-4D97-AF65-F5344CB8AC3E}">
        <p14:creationId xmlns:p14="http://schemas.microsoft.com/office/powerpoint/2010/main" val="1334895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Başlık 1">
            <a:extLst>
              <a:ext uri="{FF2B5EF4-FFF2-40B4-BE49-F238E27FC236}">
                <a16:creationId xmlns:a16="http://schemas.microsoft.com/office/drawing/2014/main" id="{46CE2109-A82B-F2C7-26FC-A765EDE66FE3}"/>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RÜCKVERFOLGBARKEIT</a:t>
            </a:r>
          </a:p>
        </p:txBody>
      </p:sp>
      <p:pic>
        <p:nvPicPr>
          <p:cNvPr id="5" name="İçerik Yer Tutucusu 4" descr="metin, ekran görüntüsü, Post-it notu, tasarım içeren bir resim&#10;&#10;Açıklama otomatik olarak oluşturuldu">
            <a:extLst>
              <a:ext uri="{FF2B5EF4-FFF2-40B4-BE49-F238E27FC236}">
                <a16:creationId xmlns:a16="http://schemas.microsoft.com/office/drawing/2014/main" id="{99F96D27-53DA-F2CD-A914-4C50B8FAE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3363" y="2354239"/>
            <a:ext cx="7345274" cy="3948085"/>
          </a:xfrm>
          <a:prstGeom prst="rect">
            <a:avLst/>
          </a:prstGeom>
        </p:spPr>
      </p:pic>
    </p:spTree>
    <p:extLst>
      <p:ext uri="{BB962C8B-B14F-4D97-AF65-F5344CB8AC3E}">
        <p14:creationId xmlns:p14="http://schemas.microsoft.com/office/powerpoint/2010/main" val="3990651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5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çerik Yer Tutucusu 4" descr="metin, ekran görüntüsü, diyagram, tasarım içeren bir resim&#10;&#10;Açıklama otomatik olarak oluşturuldu">
            <a:extLst>
              <a:ext uri="{FF2B5EF4-FFF2-40B4-BE49-F238E27FC236}">
                <a16:creationId xmlns:a16="http://schemas.microsoft.com/office/drawing/2014/main" id="{4863BEB1-70D6-D730-7930-8622068CF5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8509" y="612396"/>
            <a:ext cx="6987506" cy="5397849"/>
          </a:xfrm>
          <a:prstGeom prst="rect">
            <a:avLst/>
          </a:prstGeom>
        </p:spPr>
      </p:pic>
      <p:sp>
        <p:nvSpPr>
          <p:cNvPr id="6" name="Dikdörtgen 5">
            <a:extLst>
              <a:ext uri="{FF2B5EF4-FFF2-40B4-BE49-F238E27FC236}">
                <a16:creationId xmlns:a16="http://schemas.microsoft.com/office/drawing/2014/main" id="{D4227D6A-1AEB-1A00-8AD4-B0FAB150C97C}"/>
              </a:ext>
            </a:extLst>
          </p:cNvPr>
          <p:cNvSpPr/>
          <p:nvPr/>
        </p:nvSpPr>
        <p:spPr>
          <a:xfrm>
            <a:off x="0" y="0"/>
            <a:ext cx="2013557" cy="685800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Başlık 1">
            <a:extLst>
              <a:ext uri="{FF2B5EF4-FFF2-40B4-BE49-F238E27FC236}">
                <a16:creationId xmlns:a16="http://schemas.microsoft.com/office/drawing/2014/main" id="{C37112D2-8F30-08F4-3740-E35E2A42102B}"/>
              </a:ext>
            </a:extLst>
          </p:cNvPr>
          <p:cNvSpPr>
            <a:spLocks noGrp="1"/>
          </p:cNvSpPr>
          <p:nvPr>
            <p:ph type="title"/>
          </p:nvPr>
        </p:nvSpPr>
        <p:spPr>
          <a:xfrm>
            <a:off x="637380" y="1795830"/>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mj-lt"/>
                <a:ea typeface="+mj-ea"/>
                <a:cs typeface="+mj-cs"/>
              </a:rPr>
              <a:t>KURZE BESCHREIBUNG DER TESTUMGEBUNG</a:t>
            </a:r>
          </a:p>
        </p:txBody>
      </p:sp>
    </p:spTree>
    <p:extLst>
      <p:ext uri="{BB962C8B-B14F-4D97-AF65-F5344CB8AC3E}">
        <p14:creationId xmlns:p14="http://schemas.microsoft.com/office/powerpoint/2010/main" val="2484025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1440F014-4067-C92A-B713-81428FCF35E4}"/>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dirty="0"/>
              <a:t>GET </a:t>
            </a:r>
            <a:r>
              <a:rPr lang="en-US" sz="3200" dirty="0" err="1"/>
              <a:t>Autowaschers</a:t>
            </a:r>
            <a:endParaRPr lang="en-US" sz="3200" dirty="0"/>
          </a:p>
        </p:txBody>
      </p:sp>
      <p:sp>
        <p:nvSpPr>
          <p:cNvPr id="10"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5CB510D4-C37E-A58A-32AF-0356EBD40395}"/>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de-DE" dirty="0"/>
              <a:t>Beim ersten Öffnen unserer App wird eine GET-Anfrage an den </a:t>
            </a:r>
            <a:r>
              <a:rPr lang="de-DE" dirty="0" err="1"/>
              <a:t>autowascher</a:t>
            </a:r>
            <a:r>
              <a:rPr lang="de-DE" dirty="0"/>
              <a:t> Endpunkt gesendet, um die im System gespeicherten Autowaschanlagen als Listenansicht vom Service abzurufen</a:t>
            </a:r>
            <a:endParaRPr lang="en-US" dirty="0"/>
          </a:p>
        </p:txBody>
      </p:sp>
      <p:pic>
        <p:nvPicPr>
          <p:cNvPr id="5" name="İçerik Yer Tutucusu 4" descr="metin, ekran görüntüsü, web sitesi, web sayfası içeren bir resim&#10;&#10;Açıklama otomatik olarak oluşturuldu">
            <a:extLst>
              <a:ext uri="{FF2B5EF4-FFF2-40B4-BE49-F238E27FC236}">
                <a16:creationId xmlns:a16="http://schemas.microsoft.com/office/drawing/2014/main" id="{472640B1-2BB6-D136-9F7C-A86FD68214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818" y="2729397"/>
            <a:ext cx="5067438" cy="3483864"/>
          </a:xfrm>
          <a:prstGeom prst="rect">
            <a:avLst/>
          </a:prstGeom>
        </p:spPr>
      </p:pic>
      <p:pic>
        <p:nvPicPr>
          <p:cNvPr id="8" name="Resim 7" descr="metin, ekran görüntüsü, yazılım, multimedya yazılımı içeren bir resim&#10;&#10;Açıklama otomatik olarak oluşturuldu">
            <a:extLst>
              <a:ext uri="{FF2B5EF4-FFF2-40B4-BE49-F238E27FC236}">
                <a16:creationId xmlns:a16="http://schemas.microsoft.com/office/drawing/2014/main" id="{3CFB4A7B-A648-54D2-D32B-BB878D7B33F8}"/>
              </a:ext>
            </a:extLst>
          </p:cNvPr>
          <p:cNvPicPr>
            <a:picLocks noChangeAspect="1"/>
          </p:cNvPicPr>
          <p:nvPr/>
        </p:nvPicPr>
        <p:blipFill>
          <a:blip r:embed="rId3"/>
          <a:stretch>
            <a:fillRect/>
          </a:stretch>
        </p:blipFill>
        <p:spPr>
          <a:xfrm>
            <a:off x="6270079" y="2729397"/>
            <a:ext cx="5380485" cy="3483864"/>
          </a:xfrm>
          <a:prstGeom prst="rect">
            <a:avLst/>
          </a:prstGeom>
        </p:spPr>
      </p:pic>
    </p:spTree>
    <p:extLst>
      <p:ext uri="{BB962C8B-B14F-4D97-AF65-F5344CB8AC3E}">
        <p14:creationId xmlns:p14="http://schemas.microsoft.com/office/powerpoint/2010/main" val="297076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a:t>Autowaschers Interface</a:t>
            </a:r>
            <a:endParaRPr lang="de-DE" sz="400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2704500298"/>
              </p:ext>
            </p:extLst>
          </p:nvPr>
        </p:nvGraphicFramePr>
        <p:xfrm>
          <a:off x="1202681" y="1737360"/>
          <a:ext cx="9777494" cy="4535425"/>
        </p:xfrm>
        <a:graphic>
          <a:graphicData uri="http://schemas.openxmlformats.org/drawingml/2006/table">
            <a:tbl>
              <a:tblPr firstRow="1" bandRow="1">
                <a:tableStyleId>{21E4AEA4-8DFA-4A89-87EB-49C32662AFE0}</a:tableStyleId>
              </a:tblPr>
              <a:tblGrid>
                <a:gridCol w="3164117">
                  <a:extLst>
                    <a:ext uri="{9D8B030D-6E8A-4147-A177-3AD203B41FA5}">
                      <a16:colId xmlns:a16="http://schemas.microsoft.com/office/drawing/2014/main" val="2198365106"/>
                    </a:ext>
                  </a:extLst>
                </a:gridCol>
                <a:gridCol w="6613377">
                  <a:extLst>
                    <a:ext uri="{9D8B030D-6E8A-4147-A177-3AD203B41FA5}">
                      <a16:colId xmlns:a16="http://schemas.microsoft.com/office/drawing/2014/main" val="3965219679"/>
                    </a:ext>
                  </a:extLst>
                </a:gridCol>
              </a:tblGrid>
              <a:tr h="496415">
                <a:tc>
                  <a:txBody>
                    <a:bodyPr/>
                    <a:lstStyle/>
                    <a:p>
                      <a:r>
                        <a:rPr lang="tr-TR" sz="2200" dirty="0"/>
                        <a:t>Test Name</a:t>
                      </a:r>
                      <a:endParaRPr lang="de-DE" sz="2200" dirty="0"/>
                    </a:p>
                  </a:txBody>
                  <a:tcPr marL="112821" marR="112821" marT="56411" marB="56411"/>
                </a:tc>
                <a:tc>
                  <a:txBody>
                    <a:bodyPr/>
                    <a:lstStyle/>
                    <a:p>
                      <a:r>
                        <a:rPr lang="tr-TR" sz="2200"/>
                        <a:t>Autowaschers database Interface</a:t>
                      </a:r>
                      <a:endParaRPr lang="de-DE" sz="2200"/>
                    </a:p>
                  </a:txBody>
                  <a:tcPr marL="112821" marR="112821" marT="56411" marB="56411"/>
                </a:tc>
                <a:extLst>
                  <a:ext uri="{0D108BD9-81ED-4DB2-BD59-A6C34878D82A}">
                    <a16:rowId xmlns:a16="http://schemas.microsoft.com/office/drawing/2014/main" val="3781996454"/>
                  </a:ext>
                </a:extLst>
              </a:tr>
              <a:tr h="2865666">
                <a:tc>
                  <a:txBody>
                    <a:bodyPr/>
                    <a:lstStyle/>
                    <a:p>
                      <a:r>
                        <a:rPr lang="tr-TR" sz="2200"/>
                        <a:t>Preconditions</a:t>
                      </a:r>
                      <a:endParaRPr lang="de-DE" sz="2200"/>
                    </a:p>
                  </a:txBody>
                  <a:tcPr marL="112821" marR="112821" marT="56411" marB="56411"/>
                </a:tc>
                <a:tc>
                  <a:txBody>
                    <a:bodyPr/>
                    <a:lstStyle/>
                    <a:p>
                      <a:pPr marL="285750" indent="-285750">
                        <a:buFont typeface="Arial" panose="020B0604020202020204" pitchFamily="34" charset="0"/>
                        <a:buChar char="•"/>
                      </a:pPr>
                      <a:r>
                        <a:rPr lang="de-DE" sz="2200"/>
                        <a:t>Bootstrapping Spring Data MongoDB repositories in DEFAULT mode.</a:t>
                      </a:r>
                      <a:endParaRPr lang="tr-TR" sz="2200"/>
                    </a:p>
                    <a:p>
                      <a:pPr marL="285750" indent="-285750">
                        <a:buFont typeface="Arial" panose="020B0604020202020204" pitchFamily="34" charset="0"/>
                        <a:buChar char="•"/>
                      </a:pPr>
                      <a:r>
                        <a:rPr lang="en-US" sz="2200"/>
                        <a:t>Tomcat initialized with port(s): 8080 (http)</a:t>
                      </a:r>
                      <a:endParaRPr lang="tr-TR" sz="2200"/>
                    </a:p>
                    <a:p>
                      <a:pPr marL="285750" indent="-285750">
                        <a:buFont typeface="Arial" panose="020B0604020202020204" pitchFamily="34" charset="0"/>
                        <a:buChar char="•"/>
                      </a:pPr>
                      <a:r>
                        <a:rPr lang="de-DE" sz="2200"/>
                        <a:t>Starting service [Tomcat]</a:t>
                      </a:r>
                      <a:endParaRPr lang="tr-TR" sz="2200"/>
                    </a:p>
                    <a:p>
                      <a:pPr marL="285750" indent="-285750">
                        <a:buFont typeface="Arial" panose="020B0604020202020204" pitchFamily="34" charset="0"/>
                        <a:buChar char="•"/>
                      </a:pPr>
                      <a:r>
                        <a:rPr lang="en-US" sz="2200"/>
                        <a:t>Tomcat started on port(s): 8080 (http) with context path ‘’</a:t>
                      </a:r>
                      <a:endParaRPr lang="tr-TR" sz="2200"/>
                    </a:p>
                    <a:p>
                      <a:pPr marL="285750" indent="-285750">
                        <a:buFont typeface="Arial" panose="020B0604020202020204" pitchFamily="34" charset="0"/>
                        <a:buChar char="•"/>
                      </a:pPr>
                      <a:r>
                        <a:rPr lang="en-US" sz="2200"/>
                        <a:t>Started AutowaschTermineApplication in 2.268 seconds (process running for 3.042)</a:t>
                      </a:r>
                      <a:endParaRPr lang="de-DE" sz="2200"/>
                    </a:p>
                  </a:txBody>
                  <a:tcPr marL="112821" marR="112821" marT="56411" marB="56411"/>
                </a:tc>
                <a:extLst>
                  <a:ext uri="{0D108BD9-81ED-4DB2-BD59-A6C34878D82A}">
                    <a16:rowId xmlns:a16="http://schemas.microsoft.com/office/drawing/2014/main" val="4085686506"/>
                  </a:ext>
                </a:extLst>
              </a:tr>
              <a:tr h="1173344">
                <a:tc>
                  <a:txBody>
                    <a:bodyPr/>
                    <a:lstStyle/>
                    <a:p>
                      <a:r>
                        <a:rPr lang="tr-TR" sz="2200"/>
                        <a:t>Test Steps </a:t>
                      </a:r>
                      <a:endParaRPr lang="de-DE" sz="2200"/>
                    </a:p>
                  </a:txBody>
                  <a:tcPr marL="112821" marR="112821" marT="56411" marB="56411"/>
                </a:tc>
                <a:tc>
                  <a:txBody>
                    <a:bodyPr/>
                    <a:lstStyle/>
                    <a:p>
                      <a:pPr marL="342900" indent="-342900">
                        <a:buFont typeface="+mj-lt"/>
                        <a:buAutoNum type="arabicPeriod"/>
                      </a:pPr>
                      <a:r>
                        <a:rPr lang="tr-TR" sz="2200" dirty="0"/>
                        <a:t>GET </a:t>
                      </a:r>
                      <a:r>
                        <a:rPr lang="tr-TR" sz="2200" dirty="0" err="1"/>
                        <a:t>autowaschers</a:t>
                      </a:r>
                      <a:r>
                        <a:rPr lang="tr-TR" sz="2200" dirty="0"/>
                        <a:t>() is </a:t>
                      </a:r>
                      <a:r>
                        <a:rPr lang="tr-TR" sz="2200" dirty="0" err="1"/>
                        <a:t>called</a:t>
                      </a:r>
                      <a:endParaRPr lang="tr-TR" sz="2200" dirty="0"/>
                    </a:p>
                    <a:p>
                      <a:pPr marL="342900" indent="-342900">
                        <a:buFont typeface="+mj-lt"/>
                        <a:buAutoNum type="arabicPeriod"/>
                      </a:pPr>
                      <a:r>
                        <a:rPr lang="tr-TR" sz="2200" dirty="0" err="1"/>
                        <a:t>Response</a:t>
                      </a:r>
                      <a:r>
                        <a:rPr lang="tr-TR" sz="2200" dirty="0"/>
                        <a:t> data is </a:t>
                      </a:r>
                      <a:r>
                        <a:rPr lang="tr-TR" sz="2200" dirty="0" err="1"/>
                        <a:t>parsed</a:t>
                      </a:r>
                      <a:r>
                        <a:rPr lang="tr-TR" sz="2200" dirty="0"/>
                        <a:t>, </a:t>
                      </a:r>
                      <a:r>
                        <a:rPr lang="tr-TR" sz="2200" dirty="0" err="1"/>
                        <a:t>and</a:t>
                      </a:r>
                      <a:r>
                        <a:rPr lang="tr-TR" sz="2200" dirty="0"/>
                        <a:t> </a:t>
                      </a:r>
                      <a:r>
                        <a:rPr lang="tr-TR" sz="2200" dirty="0" err="1"/>
                        <a:t>the</a:t>
                      </a:r>
                      <a:r>
                        <a:rPr lang="tr-TR" sz="2200" dirty="0"/>
                        <a:t> </a:t>
                      </a:r>
                      <a:r>
                        <a:rPr lang="tr-TR" sz="2200" dirty="0" err="1"/>
                        <a:t>expected</a:t>
                      </a:r>
                      <a:r>
                        <a:rPr lang="tr-TR" sz="2200" dirty="0"/>
                        <a:t> data is </a:t>
                      </a:r>
                      <a:r>
                        <a:rPr lang="tr-TR" sz="2200" dirty="0" err="1"/>
                        <a:t>selected</a:t>
                      </a:r>
                      <a:r>
                        <a:rPr lang="tr-TR" sz="2200" dirty="0"/>
                        <a:t>.</a:t>
                      </a:r>
                      <a:endParaRPr lang="de-DE" sz="2200" dirty="0"/>
                    </a:p>
                  </a:txBody>
                  <a:tcPr marL="112821" marR="112821" marT="56411" marB="56411"/>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212924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41248" y="334644"/>
            <a:ext cx="10509504" cy="1076914"/>
          </a:xfrm>
        </p:spPr>
        <p:txBody>
          <a:bodyPr anchor="ctr">
            <a:normAutofit/>
          </a:bodyPr>
          <a:lstStyle/>
          <a:p>
            <a:r>
              <a:rPr lang="tr-TR" sz="4000"/>
              <a:t>Autowaschers Interface</a:t>
            </a:r>
            <a:endParaRPr lang="de-DE" sz="4000"/>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extLst>
              <p:ext uri="{D42A27DB-BD31-4B8C-83A1-F6EECF244321}">
                <p14:modId xmlns:p14="http://schemas.microsoft.com/office/powerpoint/2010/main" val="1809983727"/>
              </p:ext>
            </p:extLst>
          </p:nvPr>
        </p:nvGraphicFramePr>
        <p:xfrm>
          <a:off x="1653777" y="1737360"/>
          <a:ext cx="8875303" cy="5140108"/>
        </p:xfrm>
        <a:graphic>
          <a:graphicData uri="http://schemas.openxmlformats.org/drawingml/2006/table">
            <a:tbl>
              <a:tblPr firstRow="1" bandRow="1">
                <a:tableStyleId>{21E4AEA4-8DFA-4A89-87EB-49C32662AFE0}</a:tableStyleId>
              </a:tblPr>
              <a:tblGrid>
                <a:gridCol w="3310201">
                  <a:extLst>
                    <a:ext uri="{9D8B030D-6E8A-4147-A177-3AD203B41FA5}">
                      <a16:colId xmlns:a16="http://schemas.microsoft.com/office/drawing/2014/main" val="3408140366"/>
                    </a:ext>
                  </a:extLst>
                </a:gridCol>
                <a:gridCol w="5565102">
                  <a:extLst>
                    <a:ext uri="{9D8B030D-6E8A-4147-A177-3AD203B41FA5}">
                      <a16:colId xmlns:a16="http://schemas.microsoft.com/office/drawing/2014/main" val="2882300889"/>
                    </a:ext>
                  </a:extLst>
                </a:gridCol>
              </a:tblGrid>
              <a:tr h="291753">
                <a:tc>
                  <a:txBody>
                    <a:bodyPr/>
                    <a:lstStyle/>
                    <a:p>
                      <a:r>
                        <a:rPr lang="tr-TR" sz="1300"/>
                        <a:t>Test Steps</a:t>
                      </a:r>
                      <a:endParaRPr lang="de-DE" sz="1300"/>
                    </a:p>
                  </a:txBody>
                  <a:tcPr marL="66307" marR="66307" marT="33154" marB="33154"/>
                </a:tc>
                <a:tc>
                  <a:txBody>
                    <a:bodyPr/>
                    <a:lstStyle/>
                    <a:p>
                      <a:endParaRPr lang="de-DE" sz="1300"/>
                    </a:p>
                  </a:txBody>
                  <a:tcPr marL="66307" marR="66307" marT="33154" marB="33154"/>
                </a:tc>
                <a:extLst>
                  <a:ext uri="{0D108BD9-81ED-4DB2-BD59-A6C34878D82A}">
                    <a16:rowId xmlns:a16="http://schemas.microsoft.com/office/drawing/2014/main" val="2521937773"/>
                  </a:ext>
                </a:extLst>
              </a:tr>
              <a:tr h="291753">
                <a:tc>
                  <a:txBody>
                    <a:bodyPr/>
                    <a:lstStyle/>
                    <a:p>
                      <a:r>
                        <a:rPr lang="tr-TR" sz="1300"/>
                        <a:t>Post-Condition</a:t>
                      </a:r>
                      <a:endParaRPr lang="de-DE" sz="1300"/>
                    </a:p>
                  </a:txBody>
                  <a:tcPr marL="66307" marR="66307" marT="33154" marB="33154"/>
                </a:tc>
                <a:tc>
                  <a:txBody>
                    <a:bodyPr/>
                    <a:lstStyle/>
                    <a:p>
                      <a:r>
                        <a:rPr lang="tr-TR" sz="1300"/>
                        <a:t>none</a:t>
                      </a:r>
                      <a:endParaRPr lang="de-DE" sz="1300"/>
                    </a:p>
                  </a:txBody>
                  <a:tcPr marL="66307" marR="66307" marT="33154" marB="33154"/>
                </a:tc>
                <a:extLst>
                  <a:ext uri="{0D108BD9-81ED-4DB2-BD59-A6C34878D82A}">
                    <a16:rowId xmlns:a16="http://schemas.microsoft.com/office/drawing/2014/main" val="1646522328"/>
                  </a:ext>
                </a:extLst>
              </a:tr>
              <a:tr h="291753">
                <a:tc>
                  <a:txBody>
                    <a:bodyPr/>
                    <a:lstStyle/>
                    <a:p>
                      <a:r>
                        <a:rPr lang="tr-TR" sz="1300"/>
                        <a:t>Test Data</a:t>
                      </a:r>
                      <a:endParaRPr lang="de-DE" sz="1300"/>
                    </a:p>
                  </a:txBody>
                  <a:tcPr marL="66307" marR="66307" marT="33154" marB="33154"/>
                </a:tc>
                <a:tc>
                  <a:txBody>
                    <a:bodyPr/>
                    <a:lstStyle/>
                    <a:p>
                      <a:r>
                        <a:rPr lang="tr-TR" sz="1300"/>
                        <a:t>none</a:t>
                      </a:r>
                      <a:endParaRPr lang="de-DE" sz="1300"/>
                    </a:p>
                  </a:txBody>
                  <a:tcPr marL="66307" marR="66307" marT="33154" marB="33154"/>
                </a:tc>
                <a:extLst>
                  <a:ext uri="{0D108BD9-81ED-4DB2-BD59-A6C34878D82A}">
                    <a16:rowId xmlns:a16="http://schemas.microsoft.com/office/drawing/2014/main" val="631299573"/>
                  </a:ext>
                </a:extLst>
              </a:tr>
              <a:tr h="1684208">
                <a:tc>
                  <a:txBody>
                    <a:bodyPr/>
                    <a:lstStyle/>
                    <a:p>
                      <a:r>
                        <a:rPr lang="tr-TR" sz="1300"/>
                        <a:t>Expected Result</a:t>
                      </a:r>
                      <a:endParaRPr lang="de-DE" sz="1300"/>
                    </a:p>
                  </a:txBody>
                  <a:tcPr marL="66307" marR="66307" marT="33154" marB="33154"/>
                </a:tc>
                <a:tc>
                  <a:txBody>
                    <a:bodyPr/>
                    <a:lstStyle/>
                    <a:p>
                      <a:r>
                        <a:rPr lang="de-DE" sz="900" dirty="0"/>
                        <a:t>[ </a:t>
                      </a:r>
                    </a:p>
                    <a:p>
                      <a:r>
                        <a:rPr lang="de-DE" sz="900" dirty="0"/>
                        <a:t> {</a:t>
                      </a:r>
                    </a:p>
                    <a:p>
                      <a:r>
                        <a:rPr lang="de-DE" sz="900" dirty="0"/>
                        <a:t>   "_</a:t>
                      </a:r>
                      <a:r>
                        <a:rPr lang="de-DE" sz="900" dirty="0" err="1"/>
                        <a:t>id</a:t>
                      </a:r>
                      <a:r>
                        <a:rPr lang="de-DE" sz="900" dirty="0"/>
                        <a:t>": "61",</a:t>
                      </a:r>
                    </a:p>
                    <a:p>
                      <a:r>
                        <a:rPr lang="de-DE" sz="900" dirty="0"/>
                        <a:t>   "</a:t>
                      </a:r>
                      <a:r>
                        <a:rPr lang="de-DE" sz="900" dirty="0" err="1"/>
                        <a:t>name</a:t>
                      </a:r>
                      <a:r>
                        <a:rPr lang="de-DE" sz="900" dirty="0"/>
                        <a:t>": "Mustafa Kaya",</a:t>
                      </a:r>
                    </a:p>
                    <a:p>
                      <a:r>
                        <a:rPr lang="de-DE" sz="900" dirty="0"/>
                        <a:t>   "email": "test@hotmail.com",</a:t>
                      </a:r>
                    </a:p>
                    <a:p>
                      <a:r>
                        <a:rPr lang="de-DE" sz="900" dirty="0"/>
                        <a:t>   "</a:t>
                      </a:r>
                      <a:r>
                        <a:rPr lang="de-DE" sz="900" dirty="0" err="1"/>
                        <a:t>openingHours</a:t>
                      </a:r>
                      <a:r>
                        <a:rPr lang="de-DE" sz="900" dirty="0"/>
                        <a:t>": "09.00-18.00",</a:t>
                      </a:r>
                    </a:p>
                    <a:p>
                      <a:r>
                        <a:rPr lang="de-DE" sz="900" dirty="0"/>
                        <a:t>   "</a:t>
                      </a:r>
                      <a:r>
                        <a:rPr lang="de-DE" sz="900" dirty="0" err="1"/>
                        <a:t>price</a:t>
                      </a:r>
                      <a:r>
                        <a:rPr lang="de-DE" sz="900" dirty="0"/>
                        <a:t>": "150",</a:t>
                      </a:r>
                    </a:p>
                    <a:p>
                      <a:r>
                        <a:rPr lang="de-DE" sz="900" dirty="0"/>
                        <a:t>   "</a:t>
                      </a:r>
                      <a:r>
                        <a:rPr lang="de-DE" sz="900" dirty="0" err="1"/>
                        <a:t>phoneNumber</a:t>
                      </a:r>
                      <a:r>
                        <a:rPr lang="de-DE" sz="900" dirty="0"/>
                        <a:t>": "0532 333 61 48",</a:t>
                      </a:r>
                    </a:p>
                    <a:p>
                      <a:r>
                        <a:rPr lang="de-DE" sz="900" dirty="0"/>
                        <a:t>   "</a:t>
                      </a:r>
                      <a:r>
                        <a:rPr lang="de-DE" sz="900" dirty="0" err="1"/>
                        <a:t>address</a:t>
                      </a:r>
                      <a:r>
                        <a:rPr lang="de-DE" sz="900" dirty="0"/>
                        <a:t>": "</a:t>
                      </a:r>
                      <a:r>
                        <a:rPr lang="de-DE" sz="900" dirty="0" err="1"/>
                        <a:t>beykoz</a:t>
                      </a:r>
                      <a:r>
                        <a:rPr lang="de-DE" sz="900" dirty="0"/>
                        <a:t> </a:t>
                      </a:r>
                      <a:r>
                        <a:rPr lang="de-DE" sz="900" dirty="0" err="1"/>
                        <a:t>dagi</a:t>
                      </a:r>
                      <a:r>
                        <a:rPr lang="de-DE" sz="900" dirty="0"/>
                        <a:t> 78",</a:t>
                      </a:r>
                    </a:p>
                    <a:p>
                      <a:r>
                        <a:rPr lang="de-DE" sz="900" dirty="0"/>
                        <a:t>   "</a:t>
                      </a:r>
                      <a:r>
                        <a:rPr lang="de-DE" sz="900" dirty="0" err="1"/>
                        <a:t>password</a:t>
                      </a:r>
                      <a:r>
                        <a:rPr lang="de-DE" sz="900" dirty="0"/>
                        <a:t>": "test123",</a:t>
                      </a:r>
                    </a:p>
                    <a:p>
                      <a:r>
                        <a:rPr lang="de-DE" sz="900" dirty="0"/>
                        <a:t>   "</a:t>
                      </a:r>
                      <a:r>
                        <a:rPr lang="de-DE" sz="900" dirty="0" err="1"/>
                        <a:t>image_id</a:t>
                      </a:r>
                      <a:r>
                        <a:rPr lang="de-DE" sz="900" dirty="0"/>
                        <a:t>": 3,</a:t>
                      </a:r>
                    </a:p>
                    <a:p>
                      <a:r>
                        <a:rPr lang="de-DE" sz="900" dirty="0"/>
                        <a:t>   "_</a:t>
                      </a:r>
                      <a:r>
                        <a:rPr lang="de-DE" sz="900" dirty="0" err="1"/>
                        <a:t>class</a:t>
                      </a:r>
                      <a:r>
                        <a:rPr lang="de-DE" sz="900" dirty="0"/>
                        <a:t>": "</a:t>
                      </a:r>
                      <a:r>
                        <a:rPr lang="de-DE" sz="900" dirty="0" err="1"/>
                        <a:t>com.LottoCrew.AutowaschTermine.model.user</a:t>
                      </a:r>
                      <a:r>
                        <a:rPr lang="de-DE" sz="900" dirty="0"/>
                        <a:t>"</a:t>
                      </a:r>
                    </a:p>
                    <a:p>
                      <a:r>
                        <a:rPr lang="de-DE" sz="900" dirty="0"/>
                        <a:t> }</a:t>
                      </a:r>
                    </a:p>
                    <a:p>
                      <a:r>
                        <a:rPr lang="de-DE" sz="900" dirty="0"/>
                        <a:t>]</a:t>
                      </a:r>
                    </a:p>
                  </a:txBody>
                  <a:tcPr marL="66307" marR="66307" marT="33154" marB="33154"/>
                </a:tc>
                <a:extLst>
                  <a:ext uri="{0D108BD9-81ED-4DB2-BD59-A6C34878D82A}">
                    <a16:rowId xmlns:a16="http://schemas.microsoft.com/office/drawing/2014/main" val="4285202279"/>
                  </a:ext>
                </a:extLst>
              </a:tr>
              <a:tr h="1684208">
                <a:tc>
                  <a:txBody>
                    <a:bodyPr/>
                    <a:lstStyle/>
                    <a:p>
                      <a:r>
                        <a:rPr lang="tr-TR" sz="1300" dirty="0" err="1"/>
                        <a:t>Actual</a:t>
                      </a:r>
                      <a:r>
                        <a:rPr lang="tr-TR" sz="1300" dirty="0"/>
                        <a:t> </a:t>
                      </a:r>
                      <a:r>
                        <a:rPr lang="tr-TR" sz="1300" dirty="0" err="1"/>
                        <a:t>Result</a:t>
                      </a:r>
                      <a:endParaRPr lang="de-DE" sz="1300" dirty="0"/>
                    </a:p>
                  </a:txBody>
                  <a:tcPr marL="66307" marR="66307" marT="33154" marB="33154"/>
                </a:tc>
                <a:tc>
                  <a:txBody>
                    <a:bodyPr/>
                    <a:lstStyle/>
                    <a:p>
                      <a:r>
                        <a:rPr lang="de-DE" sz="900" dirty="0"/>
                        <a:t>[ </a:t>
                      </a:r>
                    </a:p>
                    <a:p>
                      <a:r>
                        <a:rPr lang="de-DE" sz="900" dirty="0"/>
                        <a:t> {</a:t>
                      </a:r>
                    </a:p>
                    <a:p>
                      <a:r>
                        <a:rPr lang="de-DE" sz="900" dirty="0"/>
                        <a:t>   "_</a:t>
                      </a:r>
                      <a:r>
                        <a:rPr lang="de-DE" sz="900" dirty="0" err="1"/>
                        <a:t>id</a:t>
                      </a:r>
                      <a:r>
                        <a:rPr lang="de-DE" sz="900" dirty="0"/>
                        <a:t>": "61",</a:t>
                      </a:r>
                    </a:p>
                    <a:p>
                      <a:r>
                        <a:rPr lang="de-DE" sz="900" dirty="0"/>
                        <a:t>   "</a:t>
                      </a:r>
                      <a:r>
                        <a:rPr lang="de-DE" sz="900" dirty="0" err="1"/>
                        <a:t>name</a:t>
                      </a:r>
                      <a:r>
                        <a:rPr lang="de-DE" sz="900" dirty="0"/>
                        <a:t>": "Mustafa Kaya",</a:t>
                      </a:r>
                    </a:p>
                    <a:p>
                      <a:r>
                        <a:rPr lang="de-DE" sz="900" dirty="0"/>
                        <a:t>   "email": "test@hotmail.com",</a:t>
                      </a:r>
                    </a:p>
                    <a:p>
                      <a:r>
                        <a:rPr lang="de-DE" sz="900" dirty="0"/>
                        <a:t>   "</a:t>
                      </a:r>
                      <a:r>
                        <a:rPr lang="de-DE" sz="900" dirty="0" err="1"/>
                        <a:t>openingHours</a:t>
                      </a:r>
                      <a:r>
                        <a:rPr lang="de-DE" sz="900" dirty="0"/>
                        <a:t>": "09.00-18.00",</a:t>
                      </a:r>
                    </a:p>
                    <a:p>
                      <a:r>
                        <a:rPr lang="de-DE" sz="900" dirty="0"/>
                        <a:t>   "</a:t>
                      </a:r>
                      <a:r>
                        <a:rPr lang="de-DE" sz="900" dirty="0" err="1"/>
                        <a:t>price</a:t>
                      </a:r>
                      <a:r>
                        <a:rPr lang="de-DE" sz="900" dirty="0"/>
                        <a:t>": "150",</a:t>
                      </a:r>
                    </a:p>
                    <a:p>
                      <a:r>
                        <a:rPr lang="de-DE" sz="900" dirty="0"/>
                        <a:t>   "</a:t>
                      </a:r>
                      <a:r>
                        <a:rPr lang="de-DE" sz="900" dirty="0" err="1"/>
                        <a:t>phoneNumber</a:t>
                      </a:r>
                      <a:r>
                        <a:rPr lang="de-DE" sz="900" dirty="0"/>
                        <a:t>": "0532 333 61 48",</a:t>
                      </a:r>
                    </a:p>
                    <a:p>
                      <a:r>
                        <a:rPr lang="de-DE" sz="900" dirty="0"/>
                        <a:t>   "</a:t>
                      </a:r>
                      <a:r>
                        <a:rPr lang="de-DE" sz="900" dirty="0" err="1"/>
                        <a:t>address</a:t>
                      </a:r>
                      <a:r>
                        <a:rPr lang="de-DE" sz="900" dirty="0"/>
                        <a:t>": "</a:t>
                      </a:r>
                      <a:r>
                        <a:rPr lang="de-DE" sz="900" dirty="0" err="1"/>
                        <a:t>beykoz</a:t>
                      </a:r>
                      <a:r>
                        <a:rPr lang="de-DE" sz="900" dirty="0"/>
                        <a:t> </a:t>
                      </a:r>
                      <a:r>
                        <a:rPr lang="de-DE" sz="900" dirty="0" err="1"/>
                        <a:t>dagi</a:t>
                      </a:r>
                      <a:r>
                        <a:rPr lang="de-DE" sz="900" dirty="0"/>
                        <a:t> 78",</a:t>
                      </a:r>
                    </a:p>
                    <a:p>
                      <a:r>
                        <a:rPr lang="de-DE" sz="900" dirty="0"/>
                        <a:t>   "</a:t>
                      </a:r>
                      <a:r>
                        <a:rPr lang="de-DE" sz="900" dirty="0" err="1"/>
                        <a:t>password</a:t>
                      </a:r>
                      <a:r>
                        <a:rPr lang="de-DE" sz="900" dirty="0"/>
                        <a:t>": "test123",</a:t>
                      </a:r>
                    </a:p>
                    <a:p>
                      <a:r>
                        <a:rPr lang="de-DE" sz="900" dirty="0"/>
                        <a:t>   "</a:t>
                      </a:r>
                      <a:r>
                        <a:rPr lang="de-DE" sz="900" dirty="0" err="1"/>
                        <a:t>image_id</a:t>
                      </a:r>
                      <a:r>
                        <a:rPr lang="de-DE" sz="900" dirty="0"/>
                        <a:t>": 3,</a:t>
                      </a:r>
                    </a:p>
                    <a:p>
                      <a:r>
                        <a:rPr lang="de-DE" sz="900" dirty="0"/>
                        <a:t>   "_</a:t>
                      </a:r>
                      <a:r>
                        <a:rPr lang="de-DE" sz="900" dirty="0" err="1"/>
                        <a:t>class</a:t>
                      </a:r>
                      <a:r>
                        <a:rPr lang="de-DE" sz="900" dirty="0"/>
                        <a:t>": "</a:t>
                      </a:r>
                      <a:r>
                        <a:rPr lang="de-DE" sz="900" dirty="0" err="1"/>
                        <a:t>com.LottoCrew.AutowaschTermine.model.user</a:t>
                      </a:r>
                      <a:r>
                        <a:rPr lang="de-DE" sz="900" dirty="0"/>
                        <a:t>"</a:t>
                      </a:r>
                    </a:p>
                    <a:p>
                      <a:r>
                        <a:rPr lang="de-DE" sz="900" dirty="0"/>
                        <a:t> }</a:t>
                      </a:r>
                    </a:p>
                    <a:p>
                      <a:r>
                        <a:rPr lang="de-DE" sz="900" dirty="0"/>
                        <a:t>]</a:t>
                      </a:r>
                    </a:p>
                  </a:txBody>
                  <a:tcPr marL="66307" marR="66307" marT="33154" marB="33154"/>
                </a:tc>
                <a:extLst>
                  <a:ext uri="{0D108BD9-81ED-4DB2-BD59-A6C34878D82A}">
                    <a16:rowId xmlns:a16="http://schemas.microsoft.com/office/drawing/2014/main" val="1629613821"/>
                  </a:ext>
                </a:extLst>
              </a:tr>
              <a:tr h="291753">
                <a:tc>
                  <a:txBody>
                    <a:bodyPr/>
                    <a:lstStyle/>
                    <a:p>
                      <a:r>
                        <a:rPr lang="tr-TR" sz="1300"/>
                        <a:t>Verdict(Pass/Fail)</a:t>
                      </a:r>
                      <a:endParaRPr lang="de-DE" sz="1300"/>
                    </a:p>
                  </a:txBody>
                  <a:tcPr marL="66307" marR="66307" marT="33154" marB="33154"/>
                </a:tc>
                <a:tc>
                  <a:txBody>
                    <a:bodyPr/>
                    <a:lstStyle/>
                    <a:p>
                      <a:r>
                        <a:rPr lang="tr-TR" sz="1300" dirty="0" err="1">
                          <a:solidFill>
                            <a:schemeClr val="accent6"/>
                          </a:solidFill>
                        </a:rPr>
                        <a:t>Pass</a:t>
                      </a:r>
                      <a:endParaRPr lang="de-DE" sz="1300" dirty="0">
                        <a:solidFill>
                          <a:schemeClr val="accent6"/>
                        </a:solidFill>
                      </a:endParaRPr>
                    </a:p>
                  </a:txBody>
                  <a:tcPr marL="66307" marR="66307" marT="33154" marB="33154"/>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574040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C07F0237-AF33-24F3-DA3E-AF128ACDB586}"/>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sz="3200"/>
              <a:t>POST Termin</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Metin kutusu 5">
            <a:extLst>
              <a:ext uri="{FF2B5EF4-FFF2-40B4-BE49-F238E27FC236}">
                <a16:creationId xmlns:a16="http://schemas.microsoft.com/office/drawing/2014/main" id="{DAA0C823-8FB2-0A14-3DE7-EF22E327C845}"/>
              </a:ext>
            </a:extLst>
          </p:cNvPr>
          <p:cNvSpPr txBox="1"/>
          <p:nvPr/>
        </p:nvSpPr>
        <p:spPr>
          <a:xfrm>
            <a:off x="5250106" y="586822"/>
            <a:ext cx="6106742" cy="1645920"/>
          </a:xfrm>
          <a:prstGeom prst="rect">
            <a:avLst/>
          </a:prstGeom>
        </p:spPr>
        <p:txBody>
          <a:bodyPr vert="horz" lIns="91440" tIns="45720" rIns="91440" bIns="45720" rtlCol="0" anchor="ctr">
            <a:normAutofit/>
          </a:bodyPr>
          <a:lstStyle/>
          <a:p>
            <a:pPr indent="-228600">
              <a:lnSpc>
                <a:spcPct val="90000"/>
              </a:lnSpc>
              <a:spcAft>
                <a:spcPts val="600"/>
              </a:spcAft>
              <a:buClr>
                <a:schemeClr val="tx1">
                  <a:lumMod val="85000"/>
                  <a:lumOff val="15000"/>
                </a:schemeClr>
              </a:buClr>
              <a:buFont typeface="Arial" panose="020B0604020202020204" pitchFamily="34" charset="0"/>
              <a:buChar char="•"/>
            </a:pPr>
            <a:r>
              <a:rPr lang="de-DE" dirty="0"/>
              <a:t>Wenn eine </a:t>
            </a:r>
            <a:r>
              <a:rPr lang="de-DE" dirty="0" err="1"/>
              <a:t>Autowasc</a:t>
            </a:r>
            <a:r>
              <a:rPr lang="tr-TR" dirty="0"/>
              <a:t>her</a:t>
            </a:r>
            <a:r>
              <a:rPr lang="de-DE" dirty="0"/>
              <a:t> ausgewählt wird, wird ein neues Terminvereinbarungsfenster geöffnet. Nachdem die erforderlichen Informationen vom Benutzer erhalten wurden, werden sie zusammen mit der ID der ausgewählten Autowaschanlage an den </a:t>
            </a:r>
            <a:r>
              <a:rPr lang="de-DE" dirty="0" err="1"/>
              <a:t>termin</a:t>
            </a:r>
            <a:r>
              <a:rPr lang="de-DE" dirty="0"/>
              <a:t> </a:t>
            </a:r>
            <a:r>
              <a:rPr lang="de-DE" dirty="0" err="1"/>
              <a:t>endpoint</a:t>
            </a:r>
            <a:r>
              <a:rPr lang="de-DE" dirty="0"/>
              <a:t> übermittelt.</a:t>
            </a:r>
            <a:endParaRPr lang="en-US" dirty="0"/>
          </a:p>
        </p:txBody>
      </p:sp>
      <p:pic>
        <p:nvPicPr>
          <p:cNvPr id="5" name="İçerik Yer Tutucusu 4" descr="metin, ekran görüntüsü, yazılım, bilgisayar simgesi içeren bir resim&#10;&#10;Açıklama otomatik olarak oluşturuldu">
            <a:extLst>
              <a:ext uri="{FF2B5EF4-FFF2-40B4-BE49-F238E27FC236}">
                <a16:creationId xmlns:a16="http://schemas.microsoft.com/office/drawing/2014/main" id="{847BF1C6-D04B-0C73-E838-790EBB1ABC1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084" r="6796" b="1"/>
          <a:stretch/>
        </p:blipFill>
        <p:spPr>
          <a:xfrm>
            <a:off x="1083082" y="2729397"/>
            <a:ext cx="4430911" cy="3483864"/>
          </a:xfrm>
          <a:prstGeom prst="rect">
            <a:avLst/>
          </a:prstGeom>
        </p:spPr>
      </p:pic>
      <p:pic>
        <p:nvPicPr>
          <p:cNvPr id="8" name="Resim 7" descr="metin, ekran görüntüsü, yazılım, multimedya yazılımı içeren bir resim&#10;&#10;Açıklama otomatik olarak oluşturuldu">
            <a:extLst>
              <a:ext uri="{FF2B5EF4-FFF2-40B4-BE49-F238E27FC236}">
                <a16:creationId xmlns:a16="http://schemas.microsoft.com/office/drawing/2014/main" id="{B9E91D8C-FCC7-4C41-CB81-0B2CA60E5238}"/>
              </a:ext>
            </a:extLst>
          </p:cNvPr>
          <p:cNvPicPr>
            <a:picLocks noChangeAspect="1"/>
          </p:cNvPicPr>
          <p:nvPr/>
        </p:nvPicPr>
        <p:blipFill rotWithShape="1">
          <a:blip r:embed="rId3"/>
          <a:srcRect r="16692" b="-3"/>
          <a:stretch/>
        </p:blipFill>
        <p:spPr>
          <a:xfrm>
            <a:off x="6744863" y="2729397"/>
            <a:ext cx="4430917" cy="3483864"/>
          </a:xfrm>
          <a:prstGeom prst="rect">
            <a:avLst/>
          </a:prstGeom>
        </p:spPr>
      </p:pic>
    </p:spTree>
    <p:extLst>
      <p:ext uri="{BB962C8B-B14F-4D97-AF65-F5344CB8AC3E}">
        <p14:creationId xmlns:p14="http://schemas.microsoft.com/office/powerpoint/2010/main" val="2345498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0D1FF397-18E3-6B31-F7E5-040BB3C87A41}"/>
              </a:ext>
            </a:extLst>
          </p:cNvPr>
          <p:cNvSpPr>
            <a:spLocks noGrp="1"/>
          </p:cNvSpPr>
          <p:nvPr>
            <p:ph type="title"/>
          </p:nvPr>
        </p:nvSpPr>
        <p:spPr>
          <a:xfrm>
            <a:off x="841248" y="334644"/>
            <a:ext cx="10509504" cy="1076914"/>
          </a:xfrm>
        </p:spPr>
        <p:txBody>
          <a:bodyPr anchor="ctr">
            <a:normAutofit/>
          </a:bodyPr>
          <a:lstStyle/>
          <a:p>
            <a:r>
              <a:rPr lang="tr-TR" sz="4000" dirty="0"/>
              <a:t>Termin </a:t>
            </a:r>
            <a:r>
              <a:rPr lang="tr-TR" sz="4000"/>
              <a:t>Interface</a:t>
            </a:r>
            <a:endParaRPr lang="de-DE" sz="4000" dirty="0"/>
          </a:p>
        </p:txBody>
      </p:sp>
      <p:sp>
        <p:nvSpPr>
          <p:cNvPr id="11" name="Rectangle 10">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o 4">
            <a:extLst>
              <a:ext uri="{FF2B5EF4-FFF2-40B4-BE49-F238E27FC236}">
                <a16:creationId xmlns:a16="http://schemas.microsoft.com/office/drawing/2014/main" id="{592A2DC0-6E18-5DE1-2EA5-EE7D3FBDC8AB}"/>
              </a:ext>
            </a:extLst>
          </p:cNvPr>
          <p:cNvGraphicFramePr>
            <a:graphicFrameLocks noGrp="1"/>
          </p:cNvGraphicFramePr>
          <p:nvPr>
            <p:ph idx="1"/>
            <p:extLst>
              <p:ext uri="{D42A27DB-BD31-4B8C-83A1-F6EECF244321}">
                <p14:modId xmlns:p14="http://schemas.microsoft.com/office/powerpoint/2010/main" val="4104214710"/>
              </p:ext>
            </p:extLst>
          </p:nvPr>
        </p:nvGraphicFramePr>
        <p:xfrm>
          <a:off x="1746821" y="1737360"/>
          <a:ext cx="8689213" cy="4535426"/>
        </p:xfrm>
        <a:graphic>
          <a:graphicData uri="http://schemas.openxmlformats.org/drawingml/2006/table">
            <a:tbl>
              <a:tblPr firstRow="1" bandRow="1">
                <a:tableStyleId>{21E4AEA4-8DFA-4A89-87EB-49C32662AFE0}</a:tableStyleId>
              </a:tblPr>
              <a:tblGrid>
                <a:gridCol w="2731172">
                  <a:extLst>
                    <a:ext uri="{9D8B030D-6E8A-4147-A177-3AD203B41FA5}">
                      <a16:colId xmlns:a16="http://schemas.microsoft.com/office/drawing/2014/main" val="2198365106"/>
                    </a:ext>
                  </a:extLst>
                </a:gridCol>
                <a:gridCol w="5958041">
                  <a:extLst>
                    <a:ext uri="{9D8B030D-6E8A-4147-A177-3AD203B41FA5}">
                      <a16:colId xmlns:a16="http://schemas.microsoft.com/office/drawing/2014/main" val="3965219679"/>
                    </a:ext>
                  </a:extLst>
                </a:gridCol>
              </a:tblGrid>
              <a:tr h="427494">
                <a:tc>
                  <a:txBody>
                    <a:bodyPr/>
                    <a:lstStyle/>
                    <a:p>
                      <a:r>
                        <a:rPr lang="tr-TR" sz="1900"/>
                        <a:t>Test Name</a:t>
                      </a:r>
                      <a:endParaRPr lang="de-DE" sz="1900"/>
                    </a:p>
                  </a:txBody>
                  <a:tcPr marL="99510" marR="99510" marT="49755" marB="49755"/>
                </a:tc>
                <a:tc>
                  <a:txBody>
                    <a:bodyPr/>
                    <a:lstStyle/>
                    <a:p>
                      <a:r>
                        <a:rPr lang="tr-TR" sz="1900"/>
                        <a:t>Termin database Interface</a:t>
                      </a:r>
                      <a:endParaRPr lang="de-DE" sz="1900"/>
                    </a:p>
                  </a:txBody>
                  <a:tcPr marL="99510" marR="99510" marT="49755" marB="49755"/>
                </a:tc>
                <a:extLst>
                  <a:ext uri="{0D108BD9-81ED-4DB2-BD59-A6C34878D82A}">
                    <a16:rowId xmlns:a16="http://schemas.microsoft.com/office/drawing/2014/main" val="3781996454"/>
                  </a:ext>
                </a:extLst>
              </a:tr>
              <a:tr h="2497549">
                <a:tc>
                  <a:txBody>
                    <a:bodyPr/>
                    <a:lstStyle/>
                    <a:p>
                      <a:r>
                        <a:rPr lang="tr-TR" sz="1900"/>
                        <a:t>Preconditions</a:t>
                      </a:r>
                      <a:endParaRPr lang="de-DE" sz="1900"/>
                    </a:p>
                  </a:txBody>
                  <a:tcPr marL="99510" marR="99510" marT="49755" marB="49755"/>
                </a:tc>
                <a:tc>
                  <a:txBody>
                    <a:bodyPr/>
                    <a:lstStyle/>
                    <a:p>
                      <a:pPr marL="285750" indent="-285750">
                        <a:buFont typeface="Arial" panose="020B0604020202020204" pitchFamily="34" charset="0"/>
                        <a:buChar char="•"/>
                      </a:pPr>
                      <a:r>
                        <a:rPr lang="de-DE" sz="1900"/>
                        <a:t>Bootstrapping Spring Data MongoDB repositories in DEFAULT mode.</a:t>
                      </a:r>
                      <a:endParaRPr lang="tr-TR" sz="1900"/>
                    </a:p>
                    <a:p>
                      <a:pPr marL="285750" indent="-285750">
                        <a:buFont typeface="Arial" panose="020B0604020202020204" pitchFamily="34" charset="0"/>
                        <a:buChar char="•"/>
                      </a:pPr>
                      <a:r>
                        <a:rPr lang="en-US" sz="1900"/>
                        <a:t>Tomcat initialized with port(s): 8080 (http)</a:t>
                      </a:r>
                      <a:endParaRPr lang="tr-TR" sz="1900"/>
                    </a:p>
                    <a:p>
                      <a:pPr marL="285750" indent="-285750">
                        <a:buFont typeface="Arial" panose="020B0604020202020204" pitchFamily="34" charset="0"/>
                        <a:buChar char="•"/>
                      </a:pPr>
                      <a:r>
                        <a:rPr lang="de-DE" sz="1900"/>
                        <a:t>Starting service [Tomcat]</a:t>
                      </a:r>
                      <a:endParaRPr lang="tr-TR" sz="1900"/>
                    </a:p>
                    <a:p>
                      <a:pPr marL="285750" indent="-285750">
                        <a:buFont typeface="Arial" panose="020B0604020202020204" pitchFamily="34" charset="0"/>
                        <a:buChar char="•"/>
                      </a:pPr>
                      <a:r>
                        <a:rPr lang="en-US" sz="1900"/>
                        <a:t>Tomcat started on port(s): 8080 (http) with context path ‘’</a:t>
                      </a:r>
                      <a:endParaRPr lang="tr-TR" sz="1900"/>
                    </a:p>
                    <a:p>
                      <a:pPr marL="285750" indent="-285750">
                        <a:buFont typeface="Arial" panose="020B0604020202020204" pitchFamily="34" charset="0"/>
                        <a:buChar char="•"/>
                      </a:pPr>
                      <a:r>
                        <a:rPr lang="en-US" sz="1900"/>
                        <a:t>Started AutowaschTermineApplication in 2.268 seconds (process running for 3.042)</a:t>
                      </a:r>
                      <a:endParaRPr lang="de-DE" sz="1900"/>
                    </a:p>
                  </a:txBody>
                  <a:tcPr marL="99510" marR="99510" marT="49755" marB="49755"/>
                </a:tc>
                <a:extLst>
                  <a:ext uri="{0D108BD9-81ED-4DB2-BD59-A6C34878D82A}">
                    <a16:rowId xmlns:a16="http://schemas.microsoft.com/office/drawing/2014/main" val="4085686506"/>
                  </a:ext>
                </a:extLst>
              </a:tr>
              <a:tr h="1610383">
                <a:tc>
                  <a:txBody>
                    <a:bodyPr/>
                    <a:lstStyle/>
                    <a:p>
                      <a:r>
                        <a:rPr lang="tr-TR" sz="1900"/>
                        <a:t>Test Steps </a:t>
                      </a:r>
                      <a:endParaRPr lang="de-DE" sz="1900"/>
                    </a:p>
                  </a:txBody>
                  <a:tcPr marL="99510" marR="99510" marT="49755" marB="49755"/>
                </a:tc>
                <a:tc>
                  <a:txBody>
                    <a:bodyPr/>
                    <a:lstStyle/>
                    <a:p>
                      <a:pPr marL="342900" indent="-342900">
                        <a:buFont typeface="+mj-lt"/>
                        <a:buAutoNum type="arabicPeriod"/>
                      </a:pPr>
                      <a:r>
                        <a:rPr lang="tr-TR" sz="1900" dirty="0"/>
                        <a:t>POST termin(</a:t>
                      </a:r>
                      <a:r>
                        <a:rPr lang="tr-TR" sz="1900" dirty="0" err="1"/>
                        <a:t>string</a:t>
                      </a:r>
                      <a:r>
                        <a:rPr lang="tr-TR" sz="1900" dirty="0"/>
                        <a:t> name, </a:t>
                      </a:r>
                      <a:r>
                        <a:rPr lang="tr-TR" sz="1900" dirty="0" err="1"/>
                        <a:t>Date</a:t>
                      </a:r>
                      <a:r>
                        <a:rPr lang="tr-TR" sz="1900" dirty="0"/>
                        <a:t> </a:t>
                      </a:r>
                      <a:r>
                        <a:rPr lang="tr-TR" sz="1900" dirty="0" err="1"/>
                        <a:t>terminDate</a:t>
                      </a:r>
                      <a:r>
                        <a:rPr lang="tr-TR" sz="1900" dirty="0"/>
                        <a:t>, </a:t>
                      </a:r>
                      <a:r>
                        <a:rPr lang="tr-TR" sz="1900" dirty="0" err="1"/>
                        <a:t>string</a:t>
                      </a:r>
                      <a:r>
                        <a:rPr lang="tr-TR" sz="1900" dirty="0"/>
                        <a:t> </a:t>
                      </a:r>
                      <a:r>
                        <a:rPr lang="tr-TR" sz="1900" dirty="0" err="1"/>
                        <a:t>phoneNumber</a:t>
                      </a:r>
                      <a:r>
                        <a:rPr lang="tr-TR" sz="1900" dirty="0"/>
                        <a:t>, </a:t>
                      </a:r>
                      <a:r>
                        <a:rPr lang="tr-TR" sz="1900" dirty="0" err="1"/>
                        <a:t>string</a:t>
                      </a:r>
                      <a:r>
                        <a:rPr lang="tr-TR" sz="1900" dirty="0"/>
                        <a:t> </a:t>
                      </a:r>
                      <a:r>
                        <a:rPr lang="tr-TR" sz="1900" dirty="0" err="1"/>
                        <a:t>plateNumber</a:t>
                      </a:r>
                      <a:r>
                        <a:rPr lang="tr-TR" sz="1900" dirty="0"/>
                        <a:t>, </a:t>
                      </a:r>
                      <a:r>
                        <a:rPr lang="tr-TR" sz="1900" dirty="0" err="1"/>
                        <a:t>int</a:t>
                      </a:r>
                      <a:r>
                        <a:rPr lang="tr-TR" sz="1900" dirty="0"/>
                        <a:t> </a:t>
                      </a:r>
                      <a:r>
                        <a:rPr lang="tr-TR" sz="1900" dirty="0" err="1"/>
                        <a:t>autoWaschId</a:t>
                      </a:r>
                      <a:r>
                        <a:rPr lang="tr-TR" sz="1900" dirty="0"/>
                        <a:t>) is </a:t>
                      </a:r>
                      <a:r>
                        <a:rPr lang="tr-TR" sz="1900" dirty="0" err="1"/>
                        <a:t>called</a:t>
                      </a:r>
                      <a:endParaRPr lang="tr-TR" sz="1900" dirty="0"/>
                    </a:p>
                    <a:p>
                      <a:pPr marL="342900" indent="-342900">
                        <a:buFont typeface="+mj-lt"/>
                        <a:buAutoNum type="arabicPeriod"/>
                      </a:pPr>
                      <a:r>
                        <a:rPr lang="tr-TR" sz="1900" dirty="0" err="1"/>
                        <a:t>Response</a:t>
                      </a:r>
                      <a:r>
                        <a:rPr lang="tr-TR" sz="1900" dirty="0"/>
                        <a:t> data is </a:t>
                      </a:r>
                      <a:r>
                        <a:rPr lang="tr-TR" sz="1900" dirty="0" err="1"/>
                        <a:t>parsed</a:t>
                      </a:r>
                      <a:r>
                        <a:rPr lang="tr-TR" sz="1900" dirty="0"/>
                        <a:t>, </a:t>
                      </a:r>
                      <a:r>
                        <a:rPr lang="tr-TR" sz="1900" dirty="0" err="1"/>
                        <a:t>and</a:t>
                      </a:r>
                      <a:r>
                        <a:rPr lang="tr-TR" sz="1900" dirty="0"/>
                        <a:t> </a:t>
                      </a:r>
                      <a:r>
                        <a:rPr lang="tr-TR" sz="1900" dirty="0" err="1"/>
                        <a:t>the</a:t>
                      </a:r>
                      <a:r>
                        <a:rPr lang="tr-TR" sz="1900" dirty="0"/>
                        <a:t> </a:t>
                      </a:r>
                      <a:r>
                        <a:rPr lang="tr-TR" sz="1900" dirty="0" err="1"/>
                        <a:t>expected</a:t>
                      </a:r>
                      <a:r>
                        <a:rPr lang="tr-TR" sz="1900" dirty="0"/>
                        <a:t> data is </a:t>
                      </a:r>
                      <a:r>
                        <a:rPr lang="tr-TR" sz="1900" dirty="0" err="1"/>
                        <a:t>selected</a:t>
                      </a:r>
                      <a:r>
                        <a:rPr lang="tr-TR" sz="1900" dirty="0"/>
                        <a:t>.</a:t>
                      </a:r>
                      <a:endParaRPr lang="de-DE" sz="1900" dirty="0"/>
                    </a:p>
                  </a:txBody>
                  <a:tcPr marL="99510" marR="99510" marT="49755" marB="49755"/>
                </a:tc>
                <a:extLst>
                  <a:ext uri="{0D108BD9-81ED-4DB2-BD59-A6C34878D82A}">
                    <a16:rowId xmlns:a16="http://schemas.microsoft.com/office/drawing/2014/main" val="3576283314"/>
                  </a:ext>
                </a:extLst>
              </a:tr>
            </a:tbl>
          </a:graphicData>
        </a:graphic>
      </p:graphicFrame>
    </p:spTree>
    <p:extLst>
      <p:ext uri="{BB962C8B-B14F-4D97-AF65-F5344CB8AC3E}">
        <p14:creationId xmlns:p14="http://schemas.microsoft.com/office/powerpoint/2010/main" val="2134461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220BB07-2B2B-4223-2133-F96A064DB7E7}"/>
              </a:ext>
            </a:extLst>
          </p:cNvPr>
          <p:cNvSpPr>
            <a:spLocks noGrp="1"/>
          </p:cNvSpPr>
          <p:nvPr>
            <p:ph type="title"/>
          </p:nvPr>
        </p:nvSpPr>
        <p:spPr>
          <a:xfrm>
            <a:off x="841248" y="334644"/>
            <a:ext cx="10509504" cy="1076914"/>
          </a:xfrm>
        </p:spPr>
        <p:txBody>
          <a:bodyPr anchor="ctr">
            <a:normAutofit/>
          </a:bodyPr>
          <a:lstStyle/>
          <a:p>
            <a:r>
              <a:rPr lang="tr-TR" sz="4000" dirty="0"/>
              <a:t>Termin </a:t>
            </a:r>
            <a:r>
              <a:rPr lang="tr-TR" sz="4000"/>
              <a:t>Interface</a:t>
            </a:r>
            <a:endParaRPr lang="de-DE" sz="4000" dirty="0"/>
          </a:p>
        </p:txBody>
      </p:sp>
      <p:sp>
        <p:nvSpPr>
          <p:cNvPr id="12" name="Rectangle 11">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Tablo 5">
            <a:extLst>
              <a:ext uri="{FF2B5EF4-FFF2-40B4-BE49-F238E27FC236}">
                <a16:creationId xmlns:a16="http://schemas.microsoft.com/office/drawing/2014/main" id="{E4789263-86D7-A985-255D-5D1BB4FEA628}"/>
              </a:ext>
            </a:extLst>
          </p:cNvPr>
          <p:cNvGraphicFramePr>
            <a:graphicFrameLocks noGrp="1"/>
          </p:cNvGraphicFramePr>
          <p:nvPr>
            <p:ph idx="1"/>
            <p:extLst>
              <p:ext uri="{D42A27DB-BD31-4B8C-83A1-F6EECF244321}">
                <p14:modId xmlns:p14="http://schemas.microsoft.com/office/powerpoint/2010/main" val="1420135096"/>
              </p:ext>
            </p:extLst>
          </p:nvPr>
        </p:nvGraphicFramePr>
        <p:xfrm>
          <a:off x="948930" y="1737360"/>
          <a:ext cx="10284997" cy="4535428"/>
        </p:xfrm>
        <a:graphic>
          <a:graphicData uri="http://schemas.openxmlformats.org/drawingml/2006/table">
            <a:tbl>
              <a:tblPr firstRow="1" bandRow="1">
                <a:tableStyleId>{21E4AEA4-8DFA-4A89-87EB-49C32662AFE0}</a:tableStyleId>
              </a:tblPr>
              <a:tblGrid>
                <a:gridCol w="3029790">
                  <a:extLst>
                    <a:ext uri="{9D8B030D-6E8A-4147-A177-3AD203B41FA5}">
                      <a16:colId xmlns:a16="http://schemas.microsoft.com/office/drawing/2014/main" val="3408140366"/>
                    </a:ext>
                  </a:extLst>
                </a:gridCol>
                <a:gridCol w="7255207">
                  <a:extLst>
                    <a:ext uri="{9D8B030D-6E8A-4147-A177-3AD203B41FA5}">
                      <a16:colId xmlns:a16="http://schemas.microsoft.com/office/drawing/2014/main" val="2882300889"/>
                    </a:ext>
                  </a:extLst>
                </a:gridCol>
              </a:tblGrid>
              <a:tr h="315969">
                <a:tc>
                  <a:txBody>
                    <a:bodyPr/>
                    <a:lstStyle/>
                    <a:p>
                      <a:r>
                        <a:rPr lang="tr-TR" sz="1400"/>
                        <a:t>Test Steps</a:t>
                      </a:r>
                      <a:endParaRPr lang="de-DE" sz="1400"/>
                    </a:p>
                  </a:txBody>
                  <a:tcPr marL="69603" marR="69603" marT="34802" marB="34802"/>
                </a:tc>
                <a:tc>
                  <a:txBody>
                    <a:bodyPr/>
                    <a:lstStyle/>
                    <a:p>
                      <a:endParaRPr lang="de-DE" sz="1400"/>
                    </a:p>
                  </a:txBody>
                  <a:tcPr marL="69603" marR="69603" marT="34802" marB="34802"/>
                </a:tc>
                <a:extLst>
                  <a:ext uri="{0D108BD9-81ED-4DB2-BD59-A6C34878D82A}">
                    <a16:rowId xmlns:a16="http://schemas.microsoft.com/office/drawing/2014/main" val="2521937773"/>
                  </a:ext>
                </a:extLst>
              </a:tr>
              <a:tr h="555934">
                <a:tc>
                  <a:txBody>
                    <a:bodyPr/>
                    <a:lstStyle/>
                    <a:p>
                      <a:r>
                        <a:rPr lang="tr-TR" sz="1400"/>
                        <a:t>Post-Condition</a:t>
                      </a:r>
                      <a:endParaRPr lang="de-DE" sz="1400"/>
                    </a:p>
                  </a:txBody>
                  <a:tcPr marL="69603" marR="69603" marT="34802" marB="34802"/>
                </a:tc>
                <a:tc>
                  <a:txBody>
                    <a:bodyPr/>
                    <a:lstStyle/>
                    <a:p>
                      <a:r>
                        <a:rPr lang="de-DE" sz="1500" dirty="0"/>
                        <a:t>HTTP 201 und die Anfrage wurde erfüllt und führte zur Erstellung einer neuen Ressource.</a:t>
                      </a:r>
                      <a:endParaRPr lang="de-DE" sz="1400" dirty="0"/>
                    </a:p>
                  </a:txBody>
                  <a:tcPr marL="69603" marR="69603" marT="34802" marB="34802"/>
                </a:tc>
                <a:extLst>
                  <a:ext uri="{0D108BD9-81ED-4DB2-BD59-A6C34878D82A}">
                    <a16:rowId xmlns:a16="http://schemas.microsoft.com/office/drawing/2014/main" val="1646522328"/>
                  </a:ext>
                </a:extLst>
              </a:tr>
              <a:tr h="1115852">
                <a:tc>
                  <a:txBody>
                    <a:bodyPr/>
                    <a:lstStyle/>
                    <a:p>
                      <a:r>
                        <a:rPr lang="tr-TR" sz="1400"/>
                        <a:t>Test Data</a:t>
                      </a:r>
                      <a:endParaRPr lang="de-DE" sz="1400"/>
                    </a:p>
                  </a:txBody>
                  <a:tcPr marL="69603" marR="69603" marT="34802" marB="34802"/>
                </a:tc>
                <a:tc>
                  <a:txBody>
                    <a:bodyPr/>
                    <a:lstStyle/>
                    <a:p>
                      <a:r>
                        <a:rPr lang="en-US" sz="900" dirty="0"/>
                        <a:t>{</a:t>
                      </a:r>
                    </a:p>
                    <a:p>
                      <a:r>
                        <a:rPr lang="en-US" sz="900" dirty="0"/>
                        <a:t>    "name": “</a:t>
                      </a:r>
                      <a:r>
                        <a:rPr lang="en-US" sz="900" dirty="0" err="1"/>
                        <a:t>Murda</a:t>
                      </a:r>
                      <a:r>
                        <a:rPr lang="en-US" sz="900" dirty="0"/>
                        <a:t>",</a:t>
                      </a:r>
                    </a:p>
                    <a:p>
                      <a:r>
                        <a:rPr lang="en-US" sz="900" dirty="0"/>
                        <a:t>    "</a:t>
                      </a:r>
                      <a:r>
                        <a:rPr lang="en-US" sz="900" dirty="0" err="1"/>
                        <a:t>createDate</a:t>
                      </a:r>
                      <a:r>
                        <a:rPr lang="en-US" sz="900" dirty="0"/>
                        <a:t>": "2020-01-24T10:11:00.118+00:00",</a:t>
                      </a:r>
                    </a:p>
                    <a:p>
                      <a:r>
                        <a:rPr lang="en-US" sz="900" dirty="0"/>
                        <a:t>    "</a:t>
                      </a:r>
                      <a:r>
                        <a:rPr lang="en-US" sz="900" dirty="0" err="1"/>
                        <a:t>phoneNumber</a:t>
                      </a:r>
                      <a:r>
                        <a:rPr lang="en-US" sz="900" dirty="0"/>
                        <a:t>": "0333 333 33 333",</a:t>
                      </a:r>
                    </a:p>
                    <a:p>
                      <a:r>
                        <a:rPr lang="en-US" sz="900" dirty="0"/>
                        <a:t>    "</a:t>
                      </a:r>
                      <a:r>
                        <a:rPr lang="en-US" sz="900" dirty="0" err="1"/>
                        <a:t>plateNumber</a:t>
                      </a:r>
                      <a:r>
                        <a:rPr lang="en-US" sz="900" dirty="0"/>
                        <a:t>": "34 KK 1356",</a:t>
                      </a:r>
                    </a:p>
                    <a:p>
                      <a:r>
                        <a:rPr lang="en-US" sz="900" dirty="0"/>
                        <a:t>    "</a:t>
                      </a:r>
                      <a:r>
                        <a:rPr lang="en-US" sz="900" dirty="0" err="1"/>
                        <a:t>autoWaschId</a:t>
                      </a:r>
                      <a:r>
                        <a:rPr lang="en-US" sz="900" dirty="0"/>
                        <a:t>": "23"</a:t>
                      </a:r>
                    </a:p>
                    <a:p>
                      <a:r>
                        <a:rPr lang="en-US" sz="900" dirty="0"/>
                        <a:t>}</a:t>
                      </a:r>
                      <a:endParaRPr lang="de-DE" sz="900" dirty="0"/>
                    </a:p>
                  </a:txBody>
                  <a:tcPr marL="69603" marR="69603" marT="34802" marB="34802"/>
                </a:tc>
                <a:extLst>
                  <a:ext uri="{0D108BD9-81ED-4DB2-BD59-A6C34878D82A}">
                    <a16:rowId xmlns:a16="http://schemas.microsoft.com/office/drawing/2014/main" val="631299573"/>
                  </a:ext>
                </a:extLst>
              </a:tr>
              <a:tr h="1115852">
                <a:tc>
                  <a:txBody>
                    <a:bodyPr/>
                    <a:lstStyle/>
                    <a:p>
                      <a:r>
                        <a:rPr lang="tr-TR" sz="1400"/>
                        <a:t>Expected Result</a:t>
                      </a:r>
                      <a:endParaRPr lang="de-DE" sz="1400"/>
                    </a:p>
                  </a:txBody>
                  <a:tcPr marL="69603" marR="69603" marT="34802" marB="34802"/>
                </a:tc>
                <a:tc>
                  <a:txBody>
                    <a:bodyPr/>
                    <a:lstStyle/>
                    <a:p>
                      <a:r>
                        <a:rPr lang="en-US" sz="900" dirty="0"/>
                        <a:t>{</a:t>
                      </a:r>
                    </a:p>
                    <a:p>
                      <a:r>
                        <a:rPr lang="en-US" sz="900" dirty="0"/>
                        <a:t>    "name": “</a:t>
                      </a:r>
                      <a:r>
                        <a:rPr lang="en-US" sz="900" dirty="0" err="1"/>
                        <a:t>Murda</a:t>
                      </a:r>
                      <a:r>
                        <a:rPr lang="en-US" sz="900" dirty="0"/>
                        <a:t>",</a:t>
                      </a:r>
                    </a:p>
                    <a:p>
                      <a:r>
                        <a:rPr lang="en-US" sz="900" dirty="0"/>
                        <a:t>    "</a:t>
                      </a:r>
                      <a:r>
                        <a:rPr lang="en-US" sz="900" dirty="0" err="1"/>
                        <a:t>createDate</a:t>
                      </a:r>
                      <a:r>
                        <a:rPr lang="en-US" sz="900" dirty="0"/>
                        <a:t>": "2020-01-24T10:11:00.118+00:00",</a:t>
                      </a:r>
                    </a:p>
                    <a:p>
                      <a:r>
                        <a:rPr lang="en-US" sz="900" dirty="0"/>
                        <a:t>    "</a:t>
                      </a:r>
                      <a:r>
                        <a:rPr lang="en-US" sz="900" dirty="0" err="1"/>
                        <a:t>phoneNumber</a:t>
                      </a:r>
                      <a:r>
                        <a:rPr lang="en-US" sz="900" dirty="0"/>
                        <a:t>": "0333 333 33 333",</a:t>
                      </a:r>
                    </a:p>
                    <a:p>
                      <a:r>
                        <a:rPr lang="en-US" sz="900" dirty="0"/>
                        <a:t>    "</a:t>
                      </a:r>
                      <a:r>
                        <a:rPr lang="en-US" sz="900" dirty="0" err="1"/>
                        <a:t>plateNumber</a:t>
                      </a:r>
                      <a:r>
                        <a:rPr lang="en-US" sz="900" dirty="0"/>
                        <a:t>": "34 KK 1356",</a:t>
                      </a:r>
                    </a:p>
                    <a:p>
                      <a:r>
                        <a:rPr lang="en-US" sz="900" dirty="0"/>
                        <a:t>    "</a:t>
                      </a:r>
                      <a:r>
                        <a:rPr lang="en-US" sz="900" dirty="0" err="1"/>
                        <a:t>autoWaschId</a:t>
                      </a:r>
                      <a:r>
                        <a:rPr lang="en-US" sz="900" dirty="0"/>
                        <a:t>": "23"</a:t>
                      </a:r>
                    </a:p>
                    <a:p>
                      <a:r>
                        <a:rPr lang="en-US" sz="900" dirty="0"/>
                        <a:t>}</a:t>
                      </a:r>
                      <a:endParaRPr lang="de-DE" sz="900" dirty="0"/>
                    </a:p>
                  </a:txBody>
                  <a:tcPr marL="69603" marR="69603" marT="34802" marB="34802"/>
                </a:tc>
                <a:extLst>
                  <a:ext uri="{0D108BD9-81ED-4DB2-BD59-A6C34878D82A}">
                    <a16:rowId xmlns:a16="http://schemas.microsoft.com/office/drawing/2014/main" val="4285202279"/>
                  </a:ext>
                </a:extLst>
              </a:tr>
              <a:tr h="1115852">
                <a:tc>
                  <a:txBody>
                    <a:bodyPr/>
                    <a:lstStyle/>
                    <a:p>
                      <a:r>
                        <a:rPr lang="tr-TR" sz="1400"/>
                        <a:t>Actual Result</a:t>
                      </a:r>
                      <a:endParaRPr lang="de-DE" sz="1400"/>
                    </a:p>
                  </a:txBody>
                  <a:tcPr marL="69603" marR="69603" marT="34802" marB="34802"/>
                </a:tc>
                <a:tc>
                  <a:txBody>
                    <a:bodyPr/>
                    <a:lstStyle/>
                    <a:p>
                      <a:r>
                        <a:rPr lang="en-US" sz="900" dirty="0"/>
                        <a:t>{</a:t>
                      </a:r>
                    </a:p>
                    <a:p>
                      <a:r>
                        <a:rPr lang="en-US" sz="900" dirty="0"/>
                        <a:t>    "name": “</a:t>
                      </a:r>
                      <a:r>
                        <a:rPr lang="en-US" sz="900" dirty="0" err="1"/>
                        <a:t>Murda</a:t>
                      </a:r>
                      <a:r>
                        <a:rPr lang="en-US" sz="900" dirty="0"/>
                        <a:t>",</a:t>
                      </a:r>
                    </a:p>
                    <a:p>
                      <a:r>
                        <a:rPr lang="en-US" sz="900" dirty="0"/>
                        <a:t>    "</a:t>
                      </a:r>
                      <a:r>
                        <a:rPr lang="en-US" sz="900" dirty="0" err="1"/>
                        <a:t>createDate</a:t>
                      </a:r>
                      <a:r>
                        <a:rPr lang="en-US" sz="900" dirty="0"/>
                        <a:t>": "2020-01-24T10:11:00.118+00:00",</a:t>
                      </a:r>
                    </a:p>
                    <a:p>
                      <a:r>
                        <a:rPr lang="en-US" sz="900" dirty="0"/>
                        <a:t>    "</a:t>
                      </a:r>
                      <a:r>
                        <a:rPr lang="en-US" sz="900" dirty="0" err="1"/>
                        <a:t>phoneNumber</a:t>
                      </a:r>
                      <a:r>
                        <a:rPr lang="en-US" sz="900" dirty="0"/>
                        <a:t>": "0333 333 33 333",</a:t>
                      </a:r>
                    </a:p>
                    <a:p>
                      <a:r>
                        <a:rPr lang="en-US" sz="900" dirty="0"/>
                        <a:t>    "</a:t>
                      </a:r>
                      <a:r>
                        <a:rPr lang="en-US" sz="900" dirty="0" err="1"/>
                        <a:t>plateNumber</a:t>
                      </a:r>
                      <a:r>
                        <a:rPr lang="en-US" sz="900" dirty="0"/>
                        <a:t>": "34 KK 1356",</a:t>
                      </a:r>
                    </a:p>
                    <a:p>
                      <a:r>
                        <a:rPr lang="en-US" sz="900" dirty="0"/>
                        <a:t>    "</a:t>
                      </a:r>
                      <a:r>
                        <a:rPr lang="en-US" sz="900" dirty="0" err="1"/>
                        <a:t>autoWaschId</a:t>
                      </a:r>
                      <a:r>
                        <a:rPr lang="en-US" sz="900" dirty="0"/>
                        <a:t>": "23"</a:t>
                      </a:r>
                    </a:p>
                    <a:p>
                      <a:r>
                        <a:rPr lang="en-US" sz="900" dirty="0"/>
                        <a:t>}</a:t>
                      </a:r>
                      <a:endParaRPr lang="de-DE" sz="900" dirty="0"/>
                    </a:p>
                  </a:txBody>
                  <a:tcPr marL="69603" marR="69603" marT="34802" marB="34802"/>
                </a:tc>
                <a:extLst>
                  <a:ext uri="{0D108BD9-81ED-4DB2-BD59-A6C34878D82A}">
                    <a16:rowId xmlns:a16="http://schemas.microsoft.com/office/drawing/2014/main" val="1629613821"/>
                  </a:ext>
                </a:extLst>
              </a:tr>
              <a:tr h="315969">
                <a:tc>
                  <a:txBody>
                    <a:bodyPr/>
                    <a:lstStyle/>
                    <a:p>
                      <a:r>
                        <a:rPr lang="tr-TR" sz="1400"/>
                        <a:t>Verdict(Pass/Fail)</a:t>
                      </a:r>
                      <a:endParaRPr lang="de-DE" sz="1400"/>
                    </a:p>
                  </a:txBody>
                  <a:tcPr marL="69603" marR="69603" marT="34802" marB="34802"/>
                </a:tc>
                <a:tc>
                  <a:txBody>
                    <a:bodyPr/>
                    <a:lstStyle/>
                    <a:p>
                      <a:r>
                        <a:rPr lang="tr-TR" sz="1400" dirty="0" err="1">
                          <a:solidFill>
                            <a:schemeClr val="accent6"/>
                          </a:solidFill>
                        </a:rPr>
                        <a:t>Pass</a:t>
                      </a:r>
                      <a:endParaRPr lang="de-DE" sz="1400" dirty="0">
                        <a:solidFill>
                          <a:schemeClr val="accent6"/>
                        </a:solidFill>
                      </a:endParaRPr>
                    </a:p>
                  </a:txBody>
                  <a:tcPr marL="69603" marR="69603" marT="34802" marB="34802"/>
                </a:tc>
                <a:extLst>
                  <a:ext uri="{0D108BD9-81ED-4DB2-BD59-A6C34878D82A}">
                    <a16:rowId xmlns:a16="http://schemas.microsoft.com/office/drawing/2014/main" val="242571247"/>
                  </a:ext>
                </a:extLst>
              </a:tr>
            </a:tbl>
          </a:graphicData>
        </a:graphic>
      </p:graphicFrame>
    </p:spTree>
    <p:extLst>
      <p:ext uri="{BB962C8B-B14F-4D97-AF65-F5344CB8AC3E}">
        <p14:creationId xmlns:p14="http://schemas.microsoft.com/office/powerpoint/2010/main" val="288103698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1998</Words>
  <Application>Microsoft Office PowerPoint</Application>
  <PresentationFormat>Geniş ekran</PresentationFormat>
  <Paragraphs>310</Paragraphs>
  <Slides>23</Slides>
  <Notes>0</Notes>
  <HiddenSlides>0</HiddenSlides>
  <MMClips>1</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23</vt:i4>
      </vt:variant>
    </vt:vector>
  </HeadingPairs>
  <TitlesOfParts>
    <vt:vector size="30" baseType="lpstr">
      <vt:lpstr>Arial</vt:lpstr>
      <vt:lpstr>Bauhaus 93</vt:lpstr>
      <vt:lpstr>Bierstadt</vt:lpstr>
      <vt:lpstr>Calibri</vt:lpstr>
      <vt:lpstr>Calibri Light</vt:lpstr>
      <vt:lpstr>gg sans</vt:lpstr>
      <vt:lpstr>Office Teması</vt:lpstr>
      <vt:lpstr>AUTOWASCH TERMINE</vt:lpstr>
      <vt:lpstr>Systemüberblick</vt:lpstr>
      <vt:lpstr>KURZE BESCHREIBUNG DER TESTUMGEBUNG</vt:lpstr>
      <vt:lpstr>GET Autowaschers</vt:lpstr>
      <vt:lpstr>Autowaschers Interface</vt:lpstr>
      <vt:lpstr>Autowaschers Interface</vt:lpstr>
      <vt:lpstr>POST Termin</vt:lpstr>
      <vt:lpstr>Termin Interface</vt:lpstr>
      <vt:lpstr>Termin Interface</vt:lpstr>
      <vt:lpstr>DELETE Termin</vt:lpstr>
      <vt:lpstr>Termin Interface</vt:lpstr>
      <vt:lpstr>Termin Interface</vt:lpstr>
      <vt:lpstr>GET Autowasch</vt:lpstr>
      <vt:lpstr>Autowascher Panel Interface</vt:lpstr>
      <vt:lpstr>Autowascher Panel Interface</vt:lpstr>
      <vt:lpstr>GET Termins</vt:lpstr>
      <vt:lpstr>Autowascher Panel Interface</vt:lpstr>
      <vt:lpstr>Autowascher Panel Interface</vt:lpstr>
      <vt:lpstr>POST Autowasch</vt:lpstr>
      <vt:lpstr>Create Account Interface</vt:lpstr>
      <vt:lpstr>Create Account Interface</vt:lpstr>
      <vt:lpstr>KURZE BESCHREIBUNG DER INTEGRATIONSTESTFÄLLE</vt:lpstr>
      <vt:lpstr>RÜCKVERFOLGBARKEIT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AUTOWASCH TERMINE</dc:title>
  <dc:creator>MERT ALİ HANBAY</dc:creator>
  <cp:lastModifiedBy>MERT ALİ HANBAY</cp:lastModifiedBy>
  <cp:revision>7</cp:revision>
  <dcterms:created xsi:type="dcterms:W3CDTF">2023-05-31T19:16:25Z</dcterms:created>
  <dcterms:modified xsi:type="dcterms:W3CDTF">2023-06-11T17:04:54Z</dcterms:modified>
</cp:coreProperties>
</file>